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7" r:id="rId3"/>
    <p:sldId id="259" r:id="rId4"/>
    <p:sldId id="341" r:id="rId5"/>
    <p:sldId id="342" r:id="rId6"/>
    <p:sldId id="258" r:id="rId7"/>
    <p:sldId id="260" r:id="rId8"/>
    <p:sldId id="350" r:id="rId9"/>
    <p:sldId id="351" r:id="rId10"/>
    <p:sldId id="352" r:id="rId11"/>
    <p:sldId id="345" r:id="rId12"/>
    <p:sldId id="376" r:id="rId13"/>
    <p:sldId id="353" r:id="rId14"/>
    <p:sldId id="347" r:id="rId15"/>
    <p:sldId id="346" r:id="rId16"/>
    <p:sldId id="354" r:id="rId17"/>
    <p:sldId id="377" r:id="rId18"/>
    <p:sldId id="355" r:id="rId19"/>
    <p:sldId id="344" r:id="rId20"/>
    <p:sldId id="343" r:id="rId21"/>
    <p:sldId id="356" r:id="rId22"/>
    <p:sldId id="349" r:id="rId23"/>
    <p:sldId id="390" r:id="rId24"/>
    <p:sldId id="357" r:id="rId25"/>
    <p:sldId id="320" r:id="rId26"/>
    <p:sldId id="358" r:id="rId27"/>
    <p:sldId id="375" r:id="rId28"/>
    <p:sldId id="348" r:id="rId29"/>
    <p:sldId id="391" r:id="rId30"/>
    <p:sldId id="386" r:id="rId31"/>
    <p:sldId id="378" r:id="rId32"/>
    <p:sldId id="379" r:id="rId33"/>
    <p:sldId id="380" r:id="rId34"/>
    <p:sldId id="309" r:id="rId35"/>
    <p:sldId id="325" r:id="rId36"/>
    <p:sldId id="381" r:id="rId37"/>
    <p:sldId id="387" r:id="rId38"/>
    <p:sldId id="382" r:id="rId39"/>
    <p:sldId id="261" r:id="rId40"/>
    <p:sldId id="383" r:id="rId41"/>
    <p:sldId id="384" r:id="rId42"/>
    <p:sldId id="388" r:id="rId43"/>
    <p:sldId id="385" r:id="rId44"/>
    <p:sldId id="328" r:id="rId45"/>
    <p:sldId id="329" r:id="rId46"/>
    <p:sldId id="389" r:id="rId47"/>
    <p:sldId id="339" r:id="rId48"/>
    <p:sldId id="28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0"/>
    <p:restoredTop sz="94697"/>
  </p:normalViewPr>
  <p:slideViewPr>
    <p:cSldViewPr snapToGrid="0" snapToObjects="1">
      <p:cViewPr varScale="1">
        <p:scale>
          <a:sx n="114" d="100"/>
          <a:sy n="114" d="100"/>
        </p:scale>
        <p:origin x="472"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16B83-CDC2-264B-8283-5FB378A62EE1}" type="datetimeFigureOut">
              <a:rPr lang="en-US" smtClean="0"/>
              <a:t>4/24/19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95CEB-16D4-9A4E-A691-EF265EACB7F6}" type="slidenum">
              <a:rPr lang="en-US" smtClean="0"/>
              <a:t>‹#›</a:t>
            </a:fld>
            <a:endParaRPr lang="en-US"/>
          </a:p>
        </p:txBody>
      </p:sp>
    </p:spTree>
    <p:extLst>
      <p:ext uri="{BB962C8B-B14F-4D97-AF65-F5344CB8AC3E}">
        <p14:creationId xmlns:p14="http://schemas.microsoft.com/office/powerpoint/2010/main" val="196450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91802-6BAF-8448-BCE9-145C58E82B8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2547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A391A-9DEB-BD48-ACBD-45606FD6F0D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381636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A391A-9DEB-BD48-ACBD-45606FD6F0D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97461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3B80CA-BA8D-174D-8D7A-065B126152CF}"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87431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47DC-04D3-B240-BA8D-6B8C0E71D3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CC3CFB-3A04-444F-9E05-27822D733E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0652FC-33DB-0840-B7A2-EE9052E53ED6}"/>
              </a:ext>
            </a:extLst>
          </p:cNvPr>
          <p:cNvSpPr>
            <a:spLocks noGrp="1"/>
          </p:cNvSpPr>
          <p:nvPr>
            <p:ph type="dt" sz="half" idx="10"/>
          </p:nvPr>
        </p:nvSpPr>
        <p:spPr/>
        <p:txBody>
          <a:bodyPr/>
          <a:lstStyle/>
          <a:p>
            <a:fld id="{1D6F0C68-74FA-BB40-B2B8-3C34ADA28F28}" type="datetimeFigureOut">
              <a:rPr lang="en-US" smtClean="0"/>
              <a:t>4/24/19</a:t>
            </a:fld>
            <a:endParaRPr lang="en-US"/>
          </a:p>
        </p:txBody>
      </p:sp>
      <p:sp>
        <p:nvSpPr>
          <p:cNvPr id="5" name="Footer Placeholder 4">
            <a:extLst>
              <a:ext uri="{FF2B5EF4-FFF2-40B4-BE49-F238E27FC236}">
                <a16:creationId xmlns:a16="http://schemas.microsoft.com/office/drawing/2014/main" id="{6FE38644-4E70-1641-8BB5-8572CA528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311ED-B50F-2F48-8017-1D8781C72FC2}"/>
              </a:ext>
            </a:extLst>
          </p:cNvPr>
          <p:cNvSpPr>
            <a:spLocks noGrp="1"/>
          </p:cNvSpPr>
          <p:nvPr>
            <p:ph type="sldNum" sz="quarter" idx="12"/>
          </p:nvPr>
        </p:nvSpPr>
        <p:spPr/>
        <p:txBody>
          <a:bodyPr/>
          <a:lstStyle/>
          <a:p>
            <a:fld id="{92BE3A11-56F9-DD4A-91B8-AB92E6D8F72A}" type="slidenum">
              <a:rPr lang="en-US" smtClean="0"/>
              <a:t>‹#›</a:t>
            </a:fld>
            <a:endParaRPr lang="en-US"/>
          </a:p>
        </p:txBody>
      </p:sp>
    </p:spTree>
    <p:extLst>
      <p:ext uri="{BB962C8B-B14F-4D97-AF65-F5344CB8AC3E}">
        <p14:creationId xmlns:p14="http://schemas.microsoft.com/office/powerpoint/2010/main" val="39913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A665-9DAA-C944-A0ED-7E548C9CEB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ACA138-46FF-5D46-BBD7-1828147598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C9B9B-475A-C34A-872E-D0DAAA201427}"/>
              </a:ext>
            </a:extLst>
          </p:cNvPr>
          <p:cNvSpPr>
            <a:spLocks noGrp="1"/>
          </p:cNvSpPr>
          <p:nvPr>
            <p:ph type="dt" sz="half" idx="10"/>
          </p:nvPr>
        </p:nvSpPr>
        <p:spPr/>
        <p:txBody>
          <a:bodyPr/>
          <a:lstStyle/>
          <a:p>
            <a:fld id="{1D6F0C68-74FA-BB40-B2B8-3C34ADA28F28}" type="datetimeFigureOut">
              <a:rPr lang="en-US" smtClean="0"/>
              <a:t>4/24/19</a:t>
            </a:fld>
            <a:endParaRPr lang="en-US"/>
          </a:p>
        </p:txBody>
      </p:sp>
      <p:sp>
        <p:nvSpPr>
          <p:cNvPr id="5" name="Footer Placeholder 4">
            <a:extLst>
              <a:ext uri="{FF2B5EF4-FFF2-40B4-BE49-F238E27FC236}">
                <a16:creationId xmlns:a16="http://schemas.microsoft.com/office/drawing/2014/main" id="{B39BCF29-C6B2-494F-AFF1-7F92F8165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38AB1-08F8-1645-8C00-013494ABDDF4}"/>
              </a:ext>
            </a:extLst>
          </p:cNvPr>
          <p:cNvSpPr>
            <a:spLocks noGrp="1"/>
          </p:cNvSpPr>
          <p:nvPr>
            <p:ph type="sldNum" sz="quarter" idx="12"/>
          </p:nvPr>
        </p:nvSpPr>
        <p:spPr/>
        <p:txBody>
          <a:bodyPr/>
          <a:lstStyle/>
          <a:p>
            <a:fld id="{92BE3A11-56F9-DD4A-91B8-AB92E6D8F72A}" type="slidenum">
              <a:rPr lang="en-US" smtClean="0"/>
              <a:t>‹#›</a:t>
            </a:fld>
            <a:endParaRPr lang="en-US"/>
          </a:p>
        </p:txBody>
      </p:sp>
    </p:spTree>
    <p:extLst>
      <p:ext uri="{BB962C8B-B14F-4D97-AF65-F5344CB8AC3E}">
        <p14:creationId xmlns:p14="http://schemas.microsoft.com/office/powerpoint/2010/main" val="231600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E809F-B052-5344-869C-B96525DACA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294DD1-BE86-0D42-8926-24F676CEAE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04DBE-E874-9642-AE3C-886362DD961A}"/>
              </a:ext>
            </a:extLst>
          </p:cNvPr>
          <p:cNvSpPr>
            <a:spLocks noGrp="1"/>
          </p:cNvSpPr>
          <p:nvPr>
            <p:ph type="dt" sz="half" idx="10"/>
          </p:nvPr>
        </p:nvSpPr>
        <p:spPr/>
        <p:txBody>
          <a:bodyPr/>
          <a:lstStyle/>
          <a:p>
            <a:fld id="{1D6F0C68-74FA-BB40-B2B8-3C34ADA28F28}" type="datetimeFigureOut">
              <a:rPr lang="en-US" smtClean="0"/>
              <a:t>4/24/19</a:t>
            </a:fld>
            <a:endParaRPr lang="en-US"/>
          </a:p>
        </p:txBody>
      </p:sp>
      <p:sp>
        <p:nvSpPr>
          <p:cNvPr id="5" name="Footer Placeholder 4">
            <a:extLst>
              <a:ext uri="{FF2B5EF4-FFF2-40B4-BE49-F238E27FC236}">
                <a16:creationId xmlns:a16="http://schemas.microsoft.com/office/drawing/2014/main" id="{C7C5C89F-735C-1B41-AF66-59D374EEB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51781-A236-884D-B42E-3D67DFD2B3D5}"/>
              </a:ext>
            </a:extLst>
          </p:cNvPr>
          <p:cNvSpPr>
            <a:spLocks noGrp="1"/>
          </p:cNvSpPr>
          <p:nvPr>
            <p:ph type="sldNum" sz="quarter" idx="12"/>
          </p:nvPr>
        </p:nvSpPr>
        <p:spPr/>
        <p:txBody>
          <a:bodyPr/>
          <a:lstStyle/>
          <a:p>
            <a:fld id="{92BE3A11-56F9-DD4A-91B8-AB92E6D8F72A}" type="slidenum">
              <a:rPr lang="en-US" smtClean="0"/>
              <a:t>‹#›</a:t>
            </a:fld>
            <a:endParaRPr lang="en-US"/>
          </a:p>
        </p:txBody>
      </p:sp>
    </p:spTree>
    <p:extLst>
      <p:ext uri="{BB962C8B-B14F-4D97-AF65-F5344CB8AC3E}">
        <p14:creationId xmlns:p14="http://schemas.microsoft.com/office/powerpoint/2010/main" val="3861377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descr="brain.png"/>
          <p:cNvPicPr>
            <a:picLocks noChangeAspect="1"/>
          </p:cNvPicPr>
          <p:nvPr userDrawn="1"/>
        </p:nvPicPr>
        <p:blipFill rotWithShape="1">
          <a:blip r:embed="rId2">
            <a:extLst>
              <a:ext uri="{28A0092B-C50C-407E-A947-70E740481C1C}">
                <a14:useLocalDpi xmlns:a14="http://schemas.microsoft.com/office/drawing/2010/main" val="0"/>
              </a:ext>
            </a:extLst>
          </a:blip>
          <a:srcRect r="20014" b="25379"/>
          <a:stretch/>
        </p:blipFill>
        <p:spPr>
          <a:xfrm>
            <a:off x="5134413" y="1228726"/>
            <a:ext cx="7057588" cy="5629275"/>
          </a:xfrm>
          <a:prstGeom prst="rect">
            <a:avLst/>
          </a:prstGeom>
        </p:spPr>
      </p:pic>
      <p:cxnSp>
        <p:nvCxnSpPr>
          <p:cNvPr id="8" name="Straight Connector 7"/>
          <p:cNvCxnSpPr/>
          <p:nvPr userDrawn="1"/>
        </p:nvCxnSpPr>
        <p:spPr>
          <a:xfrm>
            <a:off x="895045" y="3060552"/>
            <a:ext cx="0" cy="2481679"/>
          </a:xfrm>
          <a:prstGeom prst="line">
            <a:avLst/>
          </a:prstGeom>
          <a:ln>
            <a:solidFill>
              <a:srgbClr val="FFFFFF"/>
            </a:solidFill>
          </a:ln>
          <a:effectLst/>
        </p:spPr>
        <p:style>
          <a:lnRef idx="3">
            <a:schemeClr val="accent3"/>
          </a:lnRef>
          <a:fillRef idx="0">
            <a:schemeClr val="accent3"/>
          </a:fillRef>
          <a:effectRef idx="2">
            <a:schemeClr val="accent3"/>
          </a:effectRef>
          <a:fontRef idx="minor">
            <a:schemeClr val="tx1"/>
          </a:fontRef>
        </p:style>
      </p:cxnSp>
      <p:sp>
        <p:nvSpPr>
          <p:cNvPr id="18" name="Title 1"/>
          <p:cNvSpPr>
            <a:spLocks noGrp="1"/>
          </p:cNvSpPr>
          <p:nvPr>
            <p:ph type="title" hasCustomPrompt="1"/>
          </p:nvPr>
        </p:nvSpPr>
        <p:spPr>
          <a:xfrm>
            <a:off x="1161139" y="3152569"/>
            <a:ext cx="7982861" cy="1290386"/>
          </a:xfrm>
        </p:spPr>
        <p:txBody>
          <a:bodyPr>
            <a:noAutofit/>
          </a:bodyPr>
          <a:lstStyle>
            <a:lvl1pPr algn="l">
              <a:defRPr sz="4000" cap="all"/>
            </a:lvl1pPr>
          </a:lstStyle>
          <a:p>
            <a:r>
              <a:rPr lang="en-US" dirty="0"/>
              <a:t>PRESENTATION TITLE</a:t>
            </a:r>
            <a:br>
              <a:rPr lang="en-US" dirty="0"/>
            </a:br>
            <a:r>
              <a:rPr lang="en-US" dirty="0"/>
              <a:t>UP TO TWO LINES</a:t>
            </a:r>
          </a:p>
        </p:txBody>
      </p:sp>
      <p:sp>
        <p:nvSpPr>
          <p:cNvPr id="25" name="Subtitle 2"/>
          <p:cNvSpPr>
            <a:spLocks noGrp="1"/>
          </p:cNvSpPr>
          <p:nvPr>
            <p:ph type="subTitle" idx="1" hasCustomPrompt="1"/>
          </p:nvPr>
        </p:nvSpPr>
        <p:spPr>
          <a:xfrm>
            <a:off x="1161141" y="4470732"/>
            <a:ext cx="7220860" cy="1071499"/>
          </a:xfrm>
        </p:spPr>
        <p:txBody>
          <a:bodyPr>
            <a:normAutofit/>
          </a:bodyPr>
          <a:lstStyle>
            <a:lvl1pPr marL="0" indent="0" algn="l">
              <a:buNone/>
              <a:defRPr sz="25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subhead goes here, and can also be up to two lines long.</a:t>
            </a:r>
          </a:p>
        </p:txBody>
      </p:sp>
      <p:sp>
        <p:nvSpPr>
          <p:cNvPr id="13" name="Text Placeholder 2"/>
          <p:cNvSpPr>
            <a:spLocks noGrp="1"/>
          </p:cNvSpPr>
          <p:nvPr>
            <p:ph type="body" idx="10" hasCustomPrompt="1"/>
          </p:nvPr>
        </p:nvSpPr>
        <p:spPr>
          <a:xfrm>
            <a:off x="1161140" y="5751976"/>
            <a:ext cx="10363200" cy="476105"/>
          </a:xfrm>
        </p:spPr>
        <p:txBody>
          <a:bodyPr anchor="t">
            <a:normAutofit/>
          </a:bodyPr>
          <a:lstStyle>
            <a:lvl1pPr marL="0" indent="0">
              <a:buNone/>
              <a:defRPr sz="1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Author: John Smith | April 30, 2019</a:t>
            </a:r>
          </a:p>
        </p:txBody>
      </p:sp>
      <p:sp>
        <p:nvSpPr>
          <p:cNvPr id="7" name="TextBox 6"/>
          <p:cNvSpPr txBox="1"/>
          <p:nvPr userDrawn="1"/>
        </p:nvSpPr>
        <p:spPr>
          <a:xfrm>
            <a:off x="6310719" y="6208253"/>
            <a:ext cx="5323044" cy="246221"/>
          </a:xfrm>
          <a:prstGeom prst="rect">
            <a:avLst/>
          </a:prstGeom>
          <a:noFill/>
        </p:spPr>
        <p:txBody>
          <a:bodyPr wrap="square" rtlCol="0" anchor="ctr">
            <a:spAutoFit/>
          </a:bodyPr>
          <a:lstStyle/>
          <a:p>
            <a:pPr algn="r"/>
            <a:r>
              <a:rPr lang="en-US" sz="1000" kern="1200" dirty="0">
                <a:solidFill>
                  <a:schemeClr val="tx1"/>
                </a:solidFill>
                <a:effectLst/>
                <a:latin typeface="+mn-lt"/>
                <a:ea typeface="+mn-ea"/>
                <a:cs typeface="+mn-cs"/>
              </a:rPr>
              <a:t>© 2019 American Psychiatric Association. All rights reserved. </a:t>
            </a:r>
          </a:p>
        </p:txBody>
      </p:sp>
      <p:pic>
        <p:nvPicPr>
          <p:cNvPr id="9" name="Picture 8"/>
          <p:cNvPicPr>
            <a:picLocks noChangeAspect="1"/>
          </p:cNvPicPr>
          <p:nvPr userDrawn="1"/>
        </p:nvPicPr>
        <p:blipFill>
          <a:blip r:embed="rId3"/>
          <a:stretch>
            <a:fillRect/>
          </a:stretch>
        </p:blipFill>
        <p:spPr>
          <a:xfrm>
            <a:off x="8956735" y="272678"/>
            <a:ext cx="2864088" cy="892818"/>
          </a:xfrm>
          <a:prstGeom prst="rect">
            <a:avLst/>
          </a:prstGeom>
        </p:spPr>
      </p:pic>
    </p:spTree>
    <p:extLst>
      <p:ext uri="{BB962C8B-B14F-4D97-AF65-F5344CB8AC3E}">
        <p14:creationId xmlns:p14="http://schemas.microsoft.com/office/powerpoint/2010/main" val="65594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pic>
        <p:nvPicPr>
          <p:cNvPr id="2" name="Picture 1" descr="brain.png"/>
          <p:cNvPicPr>
            <a:picLocks noChangeAspect="1"/>
          </p:cNvPicPr>
          <p:nvPr userDrawn="1"/>
        </p:nvPicPr>
        <p:blipFill rotWithShape="1">
          <a:blip r:embed="rId2">
            <a:extLst>
              <a:ext uri="{28A0092B-C50C-407E-A947-70E740481C1C}">
                <a14:useLocalDpi xmlns:a14="http://schemas.microsoft.com/office/drawing/2010/main" val="0"/>
              </a:ext>
            </a:extLst>
          </a:blip>
          <a:srcRect l="12971" t="10187" b="27721"/>
          <a:stretch/>
        </p:blipFill>
        <p:spPr>
          <a:xfrm>
            <a:off x="1" y="0"/>
            <a:ext cx="11242916" cy="6858000"/>
          </a:xfrm>
          <a:prstGeom prst="rect">
            <a:avLst/>
          </a:prstGeom>
        </p:spPr>
      </p:pic>
      <p:sp>
        <p:nvSpPr>
          <p:cNvPr id="11" name="Rectangle 10"/>
          <p:cNvSpPr/>
          <p:nvPr userDrawn="1"/>
        </p:nvSpPr>
        <p:spPr>
          <a:xfrm>
            <a:off x="-94827" y="3348182"/>
            <a:ext cx="12192000" cy="2286000"/>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itle 1"/>
          <p:cNvSpPr>
            <a:spLocks noGrp="1"/>
          </p:cNvSpPr>
          <p:nvPr>
            <p:ph type="title" hasCustomPrompt="1"/>
          </p:nvPr>
        </p:nvSpPr>
        <p:spPr>
          <a:xfrm>
            <a:off x="1161139" y="3348182"/>
            <a:ext cx="7982861" cy="2286000"/>
          </a:xfrm>
        </p:spPr>
        <p:txBody>
          <a:bodyPr>
            <a:normAutofit/>
          </a:bodyPr>
          <a:lstStyle>
            <a:lvl1pPr algn="l">
              <a:defRPr sz="4000" cap="all"/>
            </a:lvl1pPr>
          </a:lstStyle>
          <a:p>
            <a:r>
              <a:rPr lang="en-US" dirty="0"/>
              <a:t>SECTION TITLE</a:t>
            </a:r>
          </a:p>
        </p:txBody>
      </p:sp>
      <p:pic>
        <p:nvPicPr>
          <p:cNvPr id="5" name="Picture 4"/>
          <p:cNvPicPr>
            <a:picLocks noChangeAspect="1"/>
          </p:cNvPicPr>
          <p:nvPr userDrawn="1"/>
        </p:nvPicPr>
        <p:blipFill>
          <a:blip r:embed="rId3"/>
          <a:stretch>
            <a:fillRect/>
          </a:stretch>
        </p:blipFill>
        <p:spPr>
          <a:xfrm>
            <a:off x="8956735" y="272678"/>
            <a:ext cx="2864088" cy="892818"/>
          </a:xfrm>
          <a:prstGeom prst="rect">
            <a:avLst/>
          </a:prstGeom>
        </p:spPr>
      </p:pic>
    </p:spTree>
    <p:extLst>
      <p:ext uri="{BB962C8B-B14F-4D97-AF65-F5344CB8AC3E}">
        <p14:creationId xmlns:p14="http://schemas.microsoft.com/office/powerpoint/2010/main" val="225596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ITE BKG">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148443"/>
            <a:ext cx="12192000" cy="386138"/>
          </a:xfrm>
          <a:prstGeom prst="rect">
            <a:avLst/>
          </a:prstGeom>
          <a:solidFill>
            <a:srgbClr val="0033A3"/>
          </a:solidFill>
          <a:ln>
            <a:noFill/>
          </a:ln>
          <a:effectLst/>
        </p:spPr>
        <p:style>
          <a:lnRef idx="3">
            <a:schemeClr val="lt1"/>
          </a:lnRef>
          <a:fillRef idx="1">
            <a:schemeClr val="accent6"/>
          </a:fillRef>
          <a:effectRef idx="1">
            <a:schemeClr val="accent6"/>
          </a:effectRef>
          <a:fontRef idx="minor">
            <a:schemeClr val="lt1"/>
          </a:fontRef>
        </p:style>
        <p:txBody>
          <a:bodyPr rtlCol="0" anchor="b"/>
          <a:lstStyle/>
          <a:p>
            <a:pPr algn="ctr"/>
            <a:endParaRPr lang="en-US" sz="1800"/>
          </a:p>
        </p:txBody>
      </p:sp>
      <p:pic>
        <p:nvPicPr>
          <p:cNvPr id="18" name="Picture 17"/>
          <p:cNvPicPr>
            <a:picLocks noChangeAspect="1"/>
          </p:cNvPicPr>
          <p:nvPr userDrawn="1"/>
        </p:nvPicPr>
        <p:blipFill>
          <a:blip r:embed="rId2"/>
          <a:stretch>
            <a:fillRect/>
          </a:stretch>
        </p:blipFill>
        <p:spPr>
          <a:xfrm>
            <a:off x="8972242" y="266700"/>
            <a:ext cx="2804479" cy="692293"/>
          </a:xfrm>
          <a:prstGeom prst="rect">
            <a:avLst/>
          </a:prstGeom>
        </p:spPr>
      </p:pic>
      <p:cxnSp>
        <p:nvCxnSpPr>
          <p:cNvPr id="19" name="Straight Connector 18"/>
          <p:cNvCxnSpPr/>
          <p:nvPr userDrawn="1"/>
        </p:nvCxnSpPr>
        <p:spPr>
          <a:xfrm>
            <a:off x="0" y="1016249"/>
            <a:ext cx="8690003"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6310719" y="6208253"/>
            <a:ext cx="5323044" cy="246221"/>
          </a:xfrm>
          <a:prstGeom prst="rect">
            <a:avLst/>
          </a:prstGeom>
          <a:noFill/>
        </p:spPr>
        <p:txBody>
          <a:bodyPr wrap="square" rtlCol="0" anchor="ctr">
            <a:spAutoFit/>
          </a:bodyPr>
          <a:lstStyle/>
          <a:p>
            <a:pPr algn="r"/>
            <a:r>
              <a:rPr lang="en-US" sz="1000" kern="1200" dirty="0">
                <a:solidFill>
                  <a:schemeClr val="bg1"/>
                </a:solidFill>
                <a:effectLst/>
                <a:latin typeface="+mn-lt"/>
                <a:ea typeface="+mn-ea"/>
                <a:cs typeface="+mn-cs"/>
              </a:rPr>
              <a:t>© 2019 American Psychiatric Association. All rights reserved. </a:t>
            </a:r>
          </a:p>
        </p:txBody>
      </p:sp>
      <p:sp>
        <p:nvSpPr>
          <p:cNvPr id="23" name="Title 1"/>
          <p:cNvSpPr>
            <a:spLocks noGrp="1"/>
          </p:cNvSpPr>
          <p:nvPr>
            <p:ph type="title" hasCustomPrompt="1"/>
          </p:nvPr>
        </p:nvSpPr>
        <p:spPr>
          <a:xfrm>
            <a:off x="609600" y="307789"/>
            <a:ext cx="8080403" cy="586541"/>
          </a:xfrm>
        </p:spPr>
        <p:txBody>
          <a:bodyPr>
            <a:normAutofit/>
          </a:bodyPr>
          <a:lstStyle>
            <a:lvl1pPr algn="l">
              <a:defRPr sz="2400" cap="all">
                <a:solidFill>
                  <a:srgbClr val="003399"/>
                </a:solidFill>
              </a:defRPr>
            </a:lvl1pPr>
          </a:lstStyle>
          <a:p>
            <a:r>
              <a:rPr lang="en-US" dirty="0"/>
              <a:t>SECTION TITLE</a:t>
            </a:r>
          </a:p>
        </p:txBody>
      </p:sp>
      <p:sp>
        <p:nvSpPr>
          <p:cNvPr id="28" name="Content Placeholder 25"/>
          <p:cNvSpPr>
            <a:spLocks noGrp="1"/>
          </p:cNvSpPr>
          <p:nvPr>
            <p:ph sz="quarter" idx="13"/>
          </p:nvPr>
        </p:nvSpPr>
        <p:spPr>
          <a:xfrm>
            <a:off x="609600" y="1361440"/>
            <a:ext cx="10420349" cy="457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609600" y="6149137"/>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5CCB00-38B5-9543-8B3D-7DAFB5B0A7B3}"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250765314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C012-1C85-AA45-BF63-D0B46487DE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F6891-E1BD-DD48-8BCB-45DE5C8516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A04AD-91F8-7D4F-9007-27310FD4C657}"/>
              </a:ext>
            </a:extLst>
          </p:cNvPr>
          <p:cNvSpPr>
            <a:spLocks noGrp="1"/>
          </p:cNvSpPr>
          <p:nvPr>
            <p:ph type="dt" sz="half" idx="10"/>
          </p:nvPr>
        </p:nvSpPr>
        <p:spPr/>
        <p:txBody>
          <a:bodyPr/>
          <a:lstStyle/>
          <a:p>
            <a:fld id="{1D6F0C68-74FA-BB40-B2B8-3C34ADA28F28}" type="datetimeFigureOut">
              <a:rPr lang="en-US" smtClean="0"/>
              <a:t>4/24/19</a:t>
            </a:fld>
            <a:endParaRPr lang="en-US"/>
          </a:p>
        </p:txBody>
      </p:sp>
      <p:sp>
        <p:nvSpPr>
          <p:cNvPr id="5" name="Footer Placeholder 4">
            <a:extLst>
              <a:ext uri="{FF2B5EF4-FFF2-40B4-BE49-F238E27FC236}">
                <a16:creationId xmlns:a16="http://schemas.microsoft.com/office/drawing/2014/main" id="{F2493BA1-4DF4-E043-8AD0-5278E2EF3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83F48-99B7-2440-A7B6-E1D177C06039}"/>
              </a:ext>
            </a:extLst>
          </p:cNvPr>
          <p:cNvSpPr>
            <a:spLocks noGrp="1"/>
          </p:cNvSpPr>
          <p:nvPr>
            <p:ph type="sldNum" sz="quarter" idx="12"/>
          </p:nvPr>
        </p:nvSpPr>
        <p:spPr/>
        <p:txBody>
          <a:bodyPr/>
          <a:lstStyle/>
          <a:p>
            <a:fld id="{92BE3A11-56F9-DD4A-91B8-AB92E6D8F72A}" type="slidenum">
              <a:rPr lang="en-US" smtClean="0"/>
              <a:t>‹#›</a:t>
            </a:fld>
            <a:endParaRPr lang="en-US"/>
          </a:p>
        </p:txBody>
      </p:sp>
    </p:spTree>
    <p:extLst>
      <p:ext uri="{BB962C8B-B14F-4D97-AF65-F5344CB8AC3E}">
        <p14:creationId xmlns:p14="http://schemas.microsoft.com/office/powerpoint/2010/main" val="337098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7D41-B547-3E4A-852D-A22EC3496F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554A24-7B78-2442-824A-CD84A3B5E5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7BD5FD-DCFC-CA45-BBBF-93AD77253071}"/>
              </a:ext>
            </a:extLst>
          </p:cNvPr>
          <p:cNvSpPr>
            <a:spLocks noGrp="1"/>
          </p:cNvSpPr>
          <p:nvPr>
            <p:ph type="dt" sz="half" idx="10"/>
          </p:nvPr>
        </p:nvSpPr>
        <p:spPr/>
        <p:txBody>
          <a:bodyPr/>
          <a:lstStyle/>
          <a:p>
            <a:fld id="{1D6F0C68-74FA-BB40-B2B8-3C34ADA28F28}" type="datetimeFigureOut">
              <a:rPr lang="en-US" smtClean="0"/>
              <a:t>4/24/19</a:t>
            </a:fld>
            <a:endParaRPr lang="en-US"/>
          </a:p>
        </p:txBody>
      </p:sp>
      <p:sp>
        <p:nvSpPr>
          <p:cNvPr id="5" name="Footer Placeholder 4">
            <a:extLst>
              <a:ext uri="{FF2B5EF4-FFF2-40B4-BE49-F238E27FC236}">
                <a16:creationId xmlns:a16="http://schemas.microsoft.com/office/drawing/2014/main" id="{C5E40285-F387-D145-A20A-B57E8F403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69FD1-F8A8-5847-A5F5-3DA335121542}"/>
              </a:ext>
            </a:extLst>
          </p:cNvPr>
          <p:cNvSpPr>
            <a:spLocks noGrp="1"/>
          </p:cNvSpPr>
          <p:nvPr>
            <p:ph type="sldNum" sz="quarter" idx="12"/>
          </p:nvPr>
        </p:nvSpPr>
        <p:spPr/>
        <p:txBody>
          <a:bodyPr/>
          <a:lstStyle/>
          <a:p>
            <a:fld id="{92BE3A11-56F9-DD4A-91B8-AB92E6D8F72A}" type="slidenum">
              <a:rPr lang="en-US" smtClean="0"/>
              <a:t>‹#›</a:t>
            </a:fld>
            <a:endParaRPr lang="en-US"/>
          </a:p>
        </p:txBody>
      </p:sp>
    </p:spTree>
    <p:extLst>
      <p:ext uri="{BB962C8B-B14F-4D97-AF65-F5344CB8AC3E}">
        <p14:creationId xmlns:p14="http://schemas.microsoft.com/office/powerpoint/2010/main" val="266772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E21B-DB80-7B49-9A7A-DD2DC04A4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0237A7-7829-114E-825A-A2367C93EB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A70ACF-BC1E-644C-B031-ECF303F1C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050F3E-3E14-274C-AEDB-1154AF091E7F}"/>
              </a:ext>
            </a:extLst>
          </p:cNvPr>
          <p:cNvSpPr>
            <a:spLocks noGrp="1"/>
          </p:cNvSpPr>
          <p:nvPr>
            <p:ph type="dt" sz="half" idx="10"/>
          </p:nvPr>
        </p:nvSpPr>
        <p:spPr/>
        <p:txBody>
          <a:bodyPr/>
          <a:lstStyle/>
          <a:p>
            <a:fld id="{1D6F0C68-74FA-BB40-B2B8-3C34ADA28F28}" type="datetimeFigureOut">
              <a:rPr lang="en-US" smtClean="0"/>
              <a:t>4/24/19</a:t>
            </a:fld>
            <a:endParaRPr lang="en-US"/>
          </a:p>
        </p:txBody>
      </p:sp>
      <p:sp>
        <p:nvSpPr>
          <p:cNvPr id="6" name="Footer Placeholder 5">
            <a:extLst>
              <a:ext uri="{FF2B5EF4-FFF2-40B4-BE49-F238E27FC236}">
                <a16:creationId xmlns:a16="http://schemas.microsoft.com/office/drawing/2014/main" id="{7B6C84AB-02C7-214C-8292-CD574C3DA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F2980-8CED-EC41-AE2F-D9B817701909}"/>
              </a:ext>
            </a:extLst>
          </p:cNvPr>
          <p:cNvSpPr>
            <a:spLocks noGrp="1"/>
          </p:cNvSpPr>
          <p:nvPr>
            <p:ph type="sldNum" sz="quarter" idx="12"/>
          </p:nvPr>
        </p:nvSpPr>
        <p:spPr/>
        <p:txBody>
          <a:bodyPr/>
          <a:lstStyle/>
          <a:p>
            <a:fld id="{92BE3A11-56F9-DD4A-91B8-AB92E6D8F72A}" type="slidenum">
              <a:rPr lang="en-US" smtClean="0"/>
              <a:t>‹#›</a:t>
            </a:fld>
            <a:endParaRPr lang="en-US"/>
          </a:p>
        </p:txBody>
      </p:sp>
    </p:spTree>
    <p:extLst>
      <p:ext uri="{BB962C8B-B14F-4D97-AF65-F5344CB8AC3E}">
        <p14:creationId xmlns:p14="http://schemas.microsoft.com/office/powerpoint/2010/main" val="201445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95EF-F201-F441-9E31-26CF584A05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9C14DC-72E7-FE4F-A38A-1FC8A3943E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C7F432-B7EC-8A4B-B82D-E596FD34F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3356B2-EEFF-8846-A268-31C8A3B141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323825-78C1-4349-83A3-59F4ECE770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758A96-99F7-AE4E-9E14-08C212922CC7}"/>
              </a:ext>
            </a:extLst>
          </p:cNvPr>
          <p:cNvSpPr>
            <a:spLocks noGrp="1"/>
          </p:cNvSpPr>
          <p:nvPr>
            <p:ph type="dt" sz="half" idx="10"/>
          </p:nvPr>
        </p:nvSpPr>
        <p:spPr/>
        <p:txBody>
          <a:bodyPr/>
          <a:lstStyle/>
          <a:p>
            <a:fld id="{1D6F0C68-74FA-BB40-B2B8-3C34ADA28F28}" type="datetimeFigureOut">
              <a:rPr lang="en-US" smtClean="0"/>
              <a:t>4/24/19</a:t>
            </a:fld>
            <a:endParaRPr lang="en-US"/>
          </a:p>
        </p:txBody>
      </p:sp>
      <p:sp>
        <p:nvSpPr>
          <p:cNvPr id="8" name="Footer Placeholder 7">
            <a:extLst>
              <a:ext uri="{FF2B5EF4-FFF2-40B4-BE49-F238E27FC236}">
                <a16:creationId xmlns:a16="http://schemas.microsoft.com/office/drawing/2014/main" id="{84BE78F4-B34C-F949-8E25-C2AACF2D63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2B2E80-0DFC-7541-83D7-EA6E774B48BE}"/>
              </a:ext>
            </a:extLst>
          </p:cNvPr>
          <p:cNvSpPr>
            <a:spLocks noGrp="1"/>
          </p:cNvSpPr>
          <p:nvPr>
            <p:ph type="sldNum" sz="quarter" idx="12"/>
          </p:nvPr>
        </p:nvSpPr>
        <p:spPr/>
        <p:txBody>
          <a:bodyPr/>
          <a:lstStyle/>
          <a:p>
            <a:fld id="{92BE3A11-56F9-DD4A-91B8-AB92E6D8F72A}" type="slidenum">
              <a:rPr lang="en-US" smtClean="0"/>
              <a:t>‹#›</a:t>
            </a:fld>
            <a:endParaRPr lang="en-US"/>
          </a:p>
        </p:txBody>
      </p:sp>
    </p:spTree>
    <p:extLst>
      <p:ext uri="{BB962C8B-B14F-4D97-AF65-F5344CB8AC3E}">
        <p14:creationId xmlns:p14="http://schemas.microsoft.com/office/powerpoint/2010/main" val="306258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E3C9-EB69-7347-80E7-EA71FFE2EA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D20A6-2D0B-FD40-96C2-3360C7A62556}"/>
              </a:ext>
            </a:extLst>
          </p:cNvPr>
          <p:cNvSpPr>
            <a:spLocks noGrp="1"/>
          </p:cNvSpPr>
          <p:nvPr>
            <p:ph type="dt" sz="half" idx="10"/>
          </p:nvPr>
        </p:nvSpPr>
        <p:spPr/>
        <p:txBody>
          <a:bodyPr/>
          <a:lstStyle/>
          <a:p>
            <a:fld id="{1D6F0C68-74FA-BB40-B2B8-3C34ADA28F28}" type="datetimeFigureOut">
              <a:rPr lang="en-US" smtClean="0"/>
              <a:t>4/24/19</a:t>
            </a:fld>
            <a:endParaRPr lang="en-US"/>
          </a:p>
        </p:txBody>
      </p:sp>
      <p:sp>
        <p:nvSpPr>
          <p:cNvPr id="4" name="Footer Placeholder 3">
            <a:extLst>
              <a:ext uri="{FF2B5EF4-FFF2-40B4-BE49-F238E27FC236}">
                <a16:creationId xmlns:a16="http://schemas.microsoft.com/office/drawing/2014/main" id="{D330B134-3C31-0F4C-974A-7F216FB3FC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34E1CB-C89A-4847-AD9E-9D0863E15AB8}"/>
              </a:ext>
            </a:extLst>
          </p:cNvPr>
          <p:cNvSpPr>
            <a:spLocks noGrp="1"/>
          </p:cNvSpPr>
          <p:nvPr>
            <p:ph type="sldNum" sz="quarter" idx="12"/>
          </p:nvPr>
        </p:nvSpPr>
        <p:spPr/>
        <p:txBody>
          <a:bodyPr/>
          <a:lstStyle/>
          <a:p>
            <a:fld id="{92BE3A11-56F9-DD4A-91B8-AB92E6D8F72A}" type="slidenum">
              <a:rPr lang="en-US" smtClean="0"/>
              <a:t>‹#›</a:t>
            </a:fld>
            <a:endParaRPr lang="en-US"/>
          </a:p>
        </p:txBody>
      </p:sp>
    </p:spTree>
    <p:extLst>
      <p:ext uri="{BB962C8B-B14F-4D97-AF65-F5344CB8AC3E}">
        <p14:creationId xmlns:p14="http://schemas.microsoft.com/office/powerpoint/2010/main" val="427373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AA44D-8B2C-1940-B995-1F76CB47462D}"/>
              </a:ext>
            </a:extLst>
          </p:cNvPr>
          <p:cNvSpPr>
            <a:spLocks noGrp="1"/>
          </p:cNvSpPr>
          <p:nvPr>
            <p:ph type="dt" sz="half" idx="10"/>
          </p:nvPr>
        </p:nvSpPr>
        <p:spPr/>
        <p:txBody>
          <a:bodyPr/>
          <a:lstStyle/>
          <a:p>
            <a:fld id="{1D6F0C68-74FA-BB40-B2B8-3C34ADA28F28}" type="datetimeFigureOut">
              <a:rPr lang="en-US" smtClean="0"/>
              <a:t>4/24/19</a:t>
            </a:fld>
            <a:endParaRPr lang="en-US"/>
          </a:p>
        </p:txBody>
      </p:sp>
      <p:sp>
        <p:nvSpPr>
          <p:cNvPr id="3" name="Footer Placeholder 2">
            <a:extLst>
              <a:ext uri="{FF2B5EF4-FFF2-40B4-BE49-F238E27FC236}">
                <a16:creationId xmlns:a16="http://schemas.microsoft.com/office/drawing/2014/main" id="{ED645094-8B2E-B040-9FEE-CEDE3DAEC5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C5D75D-9D59-E642-AFA1-D3303B5B6331}"/>
              </a:ext>
            </a:extLst>
          </p:cNvPr>
          <p:cNvSpPr>
            <a:spLocks noGrp="1"/>
          </p:cNvSpPr>
          <p:nvPr>
            <p:ph type="sldNum" sz="quarter" idx="12"/>
          </p:nvPr>
        </p:nvSpPr>
        <p:spPr/>
        <p:txBody>
          <a:bodyPr/>
          <a:lstStyle/>
          <a:p>
            <a:fld id="{92BE3A11-56F9-DD4A-91B8-AB92E6D8F72A}" type="slidenum">
              <a:rPr lang="en-US" smtClean="0"/>
              <a:t>‹#›</a:t>
            </a:fld>
            <a:endParaRPr lang="en-US"/>
          </a:p>
        </p:txBody>
      </p:sp>
    </p:spTree>
    <p:extLst>
      <p:ext uri="{BB962C8B-B14F-4D97-AF65-F5344CB8AC3E}">
        <p14:creationId xmlns:p14="http://schemas.microsoft.com/office/powerpoint/2010/main" val="110824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940A7-2EB3-BA43-A7E4-BA963011E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E081C8-4C94-634C-A372-10856E1287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CF9ED0-77C2-8642-95F9-CCCC674B1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8557B-3F41-2F4B-B29D-AEF8B044AA9F}"/>
              </a:ext>
            </a:extLst>
          </p:cNvPr>
          <p:cNvSpPr>
            <a:spLocks noGrp="1"/>
          </p:cNvSpPr>
          <p:nvPr>
            <p:ph type="dt" sz="half" idx="10"/>
          </p:nvPr>
        </p:nvSpPr>
        <p:spPr/>
        <p:txBody>
          <a:bodyPr/>
          <a:lstStyle/>
          <a:p>
            <a:fld id="{1D6F0C68-74FA-BB40-B2B8-3C34ADA28F28}" type="datetimeFigureOut">
              <a:rPr lang="en-US" smtClean="0"/>
              <a:t>4/24/19</a:t>
            </a:fld>
            <a:endParaRPr lang="en-US"/>
          </a:p>
        </p:txBody>
      </p:sp>
      <p:sp>
        <p:nvSpPr>
          <p:cNvPr id="6" name="Footer Placeholder 5">
            <a:extLst>
              <a:ext uri="{FF2B5EF4-FFF2-40B4-BE49-F238E27FC236}">
                <a16:creationId xmlns:a16="http://schemas.microsoft.com/office/drawing/2014/main" id="{A804CE2A-1EB7-8A4F-AD86-C6F42F69F7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61FA4-ADFC-7741-ADFF-B5FD561DFF66}"/>
              </a:ext>
            </a:extLst>
          </p:cNvPr>
          <p:cNvSpPr>
            <a:spLocks noGrp="1"/>
          </p:cNvSpPr>
          <p:nvPr>
            <p:ph type="sldNum" sz="quarter" idx="12"/>
          </p:nvPr>
        </p:nvSpPr>
        <p:spPr/>
        <p:txBody>
          <a:bodyPr/>
          <a:lstStyle/>
          <a:p>
            <a:fld id="{92BE3A11-56F9-DD4A-91B8-AB92E6D8F72A}" type="slidenum">
              <a:rPr lang="en-US" smtClean="0"/>
              <a:t>‹#›</a:t>
            </a:fld>
            <a:endParaRPr lang="en-US"/>
          </a:p>
        </p:txBody>
      </p:sp>
    </p:spTree>
    <p:extLst>
      <p:ext uri="{BB962C8B-B14F-4D97-AF65-F5344CB8AC3E}">
        <p14:creationId xmlns:p14="http://schemas.microsoft.com/office/powerpoint/2010/main" val="418007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A12B-24B6-BD44-8F27-FD1E6186D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5AA863-B7E6-4E41-8E66-3D0189FC0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0B967D-236D-4444-9908-ABC550461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29A650-27FA-CD4C-A972-BB4D6BA4EDE1}"/>
              </a:ext>
            </a:extLst>
          </p:cNvPr>
          <p:cNvSpPr>
            <a:spLocks noGrp="1"/>
          </p:cNvSpPr>
          <p:nvPr>
            <p:ph type="dt" sz="half" idx="10"/>
          </p:nvPr>
        </p:nvSpPr>
        <p:spPr/>
        <p:txBody>
          <a:bodyPr/>
          <a:lstStyle/>
          <a:p>
            <a:fld id="{1D6F0C68-74FA-BB40-B2B8-3C34ADA28F28}" type="datetimeFigureOut">
              <a:rPr lang="en-US" smtClean="0"/>
              <a:t>4/24/19</a:t>
            </a:fld>
            <a:endParaRPr lang="en-US"/>
          </a:p>
        </p:txBody>
      </p:sp>
      <p:sp>
        <p:nvSpPr>
          <p:cNvPr id="6" name="Footer Placeholder 5">
            <a:extLst>
              <a:ext uri="{FF2B5EF4-FFF2-40B4-BE49-F238E27FC236}">
                <a16:creationId xmlns:a16="http://schemas.microsoft.com/office/drawing/2014/main" id="{DE1976F6-7465-FB49-B5C1-B55DB5903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4322F-B42D-2947-9F53-C3C8CF576911}"/>
              </a:ext>
            </a:extLst>
          </p:cNvPr>
          <p:cNvSpPr>
            <a:spLocks noGrp="1"/>
          </p:cNvSpPr>
          <p:nvPr>
            <p:ph type="sldNum" sz="quarter" idx="12"/>
          </p:nvPr>
        </p:nvSpPr>
        <p:spPr/>
        <p:txBody>
          <a:bodyPr/>
          <a:lstStyle/>
          <a:p>
            <a:fld id="{92BE3A11-56F9-DD4A-91B8-AB92E6D8F72A}" type="slidenum">
              <a:rPr lang="en-US" smtClean="0"/>
              <a:t>‹#›</a:t>
            </a:fld>
            <a:endParaRPr lang="en-US"/>
          </a:p>
        </p:txBody>
      </p:sp>
    </p:spTree>
    <p:extLst>
      <p:ext uri="{BB962C8B-B14F-4D97-AF65-F5344CB8AC3E}">
        <p14:creationId xmlns:p14="http://schemas.microsoft.com/office/powerpoint/2010/main" val="53894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BB6707-72AE-7649-9E46-E1994824A1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8B70A7-9F1F-B14C-A42E-737B78C16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0B38A-3296-494B-BFC4-3574D9CA7C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F0C68-74FA-BB40-B2B8-3C34ADA28F28}" type="datetimeFigureOut">
              <a:rPr lang="en-US" smtClean="0"/>
              <a:t>4/24/19</a:t>
            </a:fld>
            <a:endParaRPr lang="en-US"/>
          </a:p>
        </p:txBody>
      </p:sp>
      <p:sp>
        <p:nvSpPr>
          <p:cNvPr id="5" name="Footer Placeholder 4">
            <a:extLst>
              <a:ext uri="{FF2B5EF4-FFF2-40B4-BE49-F238E27FC236}">
                <a16:creationId xmlns:a16="http://schemas.microsoft.com/office/drawing/2014/main" id="{39010185-2464-9143-9BE6-B35938845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47601E-D427-0F47-A8FF-6D2FE6628D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E3A11-56F9-DD4A-91B8-AB92E6D8F72A}" type="slidenum">
              <a:rPr lang="en-US" smtClean="0"/>
              <a:t>‹#›</a:t>
            </a:fld>
            <a:endParaRPr lang="en-US"/>
          </a:p>
        </p:txBody>
      </p:sp>
    </p:spTree>
    <p:extLst>
      <p:ext uri="{BB962C8B-B14F-4D97-AF65-F5344CB8AC3E}">
        <p14:creationId xmlns:p14="http://schemas.microsoft.com/office/powerpoint/2010/main" val="2920934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rewminate.com/history-of-the-spread-community-response-to-and-impact-of-bubonic-plague-epidemics/"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thebookofworlds.blogspot.com/2009_11_01_archive.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i.huffpost.com/gadgets/slideshows/8868/slide_8868_117522_large.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theconversation.com/looking-back-on-the-chequered-past-of-drug-trials-14883"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https://cdn.theatlantic.com/assets/media/img/mt/2014/12/AP851115080/lead_720_405.jpg?mod=1533691717"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who.int/news-room/fact-sheets/detail/hiv-aid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ho.int/news-room/fact-sheets/detail/hiv-aids" TargetMode="External"/><Relationship Id="rId2" Type="http://schemas.openxmlformats.org/officeDocument/2006/relationships/hyperlink" Target="http://www.unaids.org/en/resources/fact-she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dc.gov/hiv/statistics/basics/ataglanc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hiv.gov/hiv-basics/overview/data-and-trends/statistic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cdc.gov/hiv/statistics/basics/ataglanc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hiv.gov/hiv-basics/overview/data-and-trends/statistic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408519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9A8E-BF80-304C-97AC-485ADCF3B099}"/>
              </a:ext>
            </a:extLst>
          </p:cNvPr>
          <p:cNvSpPr>
            <a:spLocks noGrp="1"/>
          </p:cNvSpPr>
          <p:nvPr>
            <p:ph type="title"/>
          </p:nvPr>
        </p:nvSpPr>
        <p:spPr>
          <a:xfrm>
            <a:off x="672084" y="365125"/>
            <a:ext cx="10681716" cy="1189355"/>
          </a:xfrm>
        </p:spPr>
        <p:txBody>
          <a:bodyPr>
            <a:normAutofit/>
          </a:bodyPr>
          <a:lstStyle/>
          <a:p>
            <a:r>
              <a:rPr lang="en-US" dirty="0">
                <a:solidFill>
                  <a:srgbClr val="C00000"/>
                </a:solidFill>
              </a:rPr>
              <a:t>Pandemics of AIDS, Fear, Stigma, and </a:t>
            </a:r>
            <a:r>
              <a:rPr lang="en-US" dirty="0" err="1">
                <a:solidFill>
                  <a:srgbClr val="C00000"/>
                </a:solidFill>
              </a:rPr>
              <a:t>AIDSism</a:t>
            </a:r>
            <a:endParaRPr lang="en-US" dirty="0">
              <a:solidFill>
                <a:srgbClr val="C00000"/>
              </a:solidFill>
            </a:endParaRPr>
          </a:p>
        </p:txBody>
      </p:sp>
      <p:sp>
        <p:nvSpPr>
          <p:cNvPr id="3" name="Content Placeholder 2">
            <a:extLst>
              <a:ext uri="{FF2B5EF4-FFF2-40B4-BE49-F238E27FC236}">
                <a16:creationId xmlns:a16="http://schemas.microsoft.com/office/drawing/2014/main" id="{D3E173FE-4B7A-5D4B-A7C6-B76338D4DC75}"/>
              </a:ext>
            </a:extLst>
          </p:cNvPr>
          <p:cNvSpPr>
            <a:spLocks noGrp="1"/>
          </p:cNvSpPr>
          <p:nvPr>
            <p:ph idx="1"/>
          </p:nvPr>
        </p:nvSpPr>
        <p:spPr>
          <a:xfrm>
            <a:off x="672084" y="1554480"/>
            <a:ext cx="10847832" cy="5303519"/>
          </a:xfrm>
        </p:spPr>
        <p:txBody>
          <a:bodyPr/>
          <a:lstStyle/>
          <a:p>
            <a:pPr marL="0" indent="0">
              <a:buNone/>
            </a:pPr>
            <a:r>
              <a:rPr lang="en-US" dirty="0">
                <a:solidFill>
                  <a:srgbClr val="C00000"/>
                </a:solidFill>
              </a:rPr>
              <a:t>An epidemic of HIV fear led to an epidemic of HIV stigma</a:t>
            </a:r>
          </a:p>
          <a:p>
            <a:r>
              <a:rPr lang="en-US" dirty="0"/>
              <a:t>Negative responses in medical students</a:t>
            </a:r>
          </a:p>
          <a:p>
            <a:r>
              <a:rPr lang="en-US" dirty="0"/>
              <a:t>Negative responses in medical staff</a:t>
            </a:r>
          </a:p>
          <a:p>
            <a:r>
              <a:rPr lang="en-US" dirty="0"/>
              <a:t>Slow responses in clinical care</a:t>
            </a:r>
          </a:p>
          <a:p>
            <a:r>
              <a:rPr lang="en-US" dirty="0"/>
              <a:t>Slow responses in government supported research</a:t>
            </a:r>
          </a:p>
          <a:p>
            <a:r>
              <a:rPr lang="en-US" dirty="0"/>
              <a:t>Inappropriate use of protective gear</a:t>
            </a:r>
          </a:p>
          <a:p>
            <a:r>
              <a:rPr lang="en-US" dirty="0"/>
              <a:t>Avoidance of patients</a:t>
            </a:r>
          </a:p>
          <a:p>
            <a:r>
              <a:rPr lang="en-US" dirty="0" err="1"/>
              <a:t>AIDSism</a:t>
            </a:r>
            <a:endParaRPr lang="en-US" dirty="0"/>
          </a:p>
          <a:p>
            <a:pPr marL="0" indent="0">
              <a:buNone/>
            </a:pPr>
            <a:r>
              <a:rPr lang="en-US" dirty="0"/>
              <a:t>Cohen MA. </a:t>
            </a:r>
            <a:r>
              <a:rPr lang="en-US" dirty="0" err="1"/>
              <a:t>AIDSism</a:t>
            </a:r>
            <a:r>
              <a:rPr lang="en-US" dirty="0"/>
              <a:t>, a new form of discrimination. </a:t>
            </a:r>
            <a:r>
              <a:rPr lang="en-US" i="1" dirty="0"/>
              <a:t>AMA News</a:t>
            </a:r>
            <a:r>
              <a:rPr lang="en-US" dirty="0"/>
              <a:t>, January 20, 1989; 32:43</a:t>
            </a:r>
          </a:p>
          <a:p>
            <a:pPr marL="0" indent="0">
              <a:buNone/>
            </a:pPr>
            <a:endParaRPr lang="en-US" dirty="0"/>
          </a:p>
        </p:txBody>
      </p:sp>
    </p:spTree>
    <p:extLst>
      <p:ext uri="{BB962C8B-B14F-4D97-AF65-F5344CB8AC3E}">
        <p14:creationId xmlns:p14="http://schemas.microsoft.com/office/powerpoint/2010/main" val="139711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B02C-74B2-9745-AFA1-345605257F22}"/>
              </a:ext>
            </a:extLst>
          </p:cNvPr>
          <p:cNvSpPr>
            <a:spLocks noGrp="1"/>
          </p:cNvSpPr>
          <p:nvPr>
            <p:ph type="title"/>
          </p:nvPr>
        </p:nvSpPr>
        <p:spPr>
          <a:xfrm>
            <a:off x="477672" y="164593"/>
            <a:ext cx="11054686" cy="1104650"/>
          </a:xfrm>
        </p:spPr>
        <p:txBody>
          <a:bodyPr>
            <a:normAutofit fontScale="90000"/>
          </a:bodyPr>
          <a:lstStyle/>
          <a:p>
            <a:r>
              <a:rPr lang="en-US" dirty="0" err="1">
                <a:solidFill>
                  <a:srgbClr val="C00000"/>
                </a:solidFill>
              </a:rPr>
              <a:t>AIDSism</a:t>
            </a:r>
            <a:r>
              <a:rPr lang="en-US" dirty="0">
                <a:solidFill>
                  <a:srgbClr val="C00000"/>
                </a:solidFill>
              </a:rPr>
              <a:t> – Inappropriate Use of Protective Gear and Isolation Precautions</a:t>
            </a:r>
          </a:p>
        </p:txBody>
      </p:sp>
      <p:pic>
        <p:nvPicPr>
          <p:cNvPr id="4" name="Picture 3">
            <a:extLst>
              <a:ext uri="{FF2B5EF4-FFF2-40B4-BE49-F238E27FC236}">
                <a16:creationId xmlns:a16="http://schemas.microsoft.com/office/drawing/2014/main" id="{A5CAB118-71D7-F04C-BD62-7F40553837B7}"/>
              </a:ext>
            </a:extLst>
          </p:cNvPr>
          <p:cNvPicPr>
            <a:picLocks noChangeAspect="1"/>
          </p:cNvPicPr>
          <p:nvPr/>
        </p:nvPicPr>
        <p:blipFill>
          <a:blip r:embed="rId2"/>
          <a:stretch>
            <a:fillRect/>
          </a:stretch>
        </p:blipFill>
        <p:spPr>
          <a:xfrm>
            <a:off x="2670048" y="1619250"/>
            <a:ext cx="7534656" cy="5074158"/>
          </a:xfrm>
          <a:prstGeom prst="rect">
            <a:avLst/>
          </a:prstGeom>
        </p:spPr>
      </p:pic>
    </p:spTree>
    <p:extLst>
      <p:ext uri="{BB962C8B-B14F-4D97-AF65-F5344CB8AC3E}">
        <p14:creationId xmlns:p14="http://schemas.microsoft.com/office/powerpoint/2010/main" val="376987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9A8E-BF80-304C-97AC-485ADCF3B099}"/>
              </a:ext>
            </a:extLst>
          </p:cNvPr>
          <p:cNvSpPr>
            <a:spLocks noGrp="1"/>
          </p:cNvSpPr>
          <p:nvPr>
            <p:ph type="title"/>
          </p:nvPr>
        </p:nvSpPr>
        <p:spPr>
          <a:xfrm>
            <a:off x="672084" y="365125"/>
            <a:ext cx="10681716" cy="750443"/>
          </a:xfrm>
        </p:spPr>
        <p:txBody>
          <a:bodyPr>
            <a:normAutofit/>
          </a:bodyPr>
          <a:lstStyle/>
          <a:p>
            <a:r>
              <a:rPr lang="en-US" dirty="0">
                <a:solidFill>
                  <a:srgbClr val="C00000"/>
                </a:solidFill>
              </a:rPr>
              <a:t>Pandemics of AIDS, Fear, Stigma and </a:t>
            </a:r>
            <a:r>
              <a:rPr lang="en-US" dirty="0" err="1">
                <a:solidFill>
                  <a:srgbClr val="C00000"/>
                </a:solidFill>
              </a:rPr>
              <a:t>AIDSism</a:t>
            </a:r>
            <a:endParaRPr lang="en-US" dirty="0">
              <a:solidFill>
                <a:srgbClr val="C00000"/>
              </a:solidFill>
            </a:endParaRPr>
          </a:p>
        </p:txBody>
      </p:sp>
      <p:sp>
        <p:nvSpPr>
          <p:cNvPr id="3" name="Content Placeholder 2">
            <a:extLst>
              <a:ext uri="{FF2B5EF4-FFF2-40B4-BE49-F238E27FC236}">
                <a16:creationId xmlns:a16="http://schemas.microsoft.com/office/drawing/2014/main" id="{D3E173FE-4B7A-5D4B-A7C6-B76338D4DC75}"/>
              </a:ext>
            </a:extLst>
          </p:cNvPr>
          <p:cNvSpPr>
            <a:spLocks noGrp="1"/>
          </p:cNvSpPr>
          <p:nvPr>
            <p:ph idx="1"/>
          </p:nvPr>
        </p:nvSpPr>
        <p:spPr>
          <a:xfrm>
            <a:off x="672084" y="1115568"/>
            <a:ext cx="10847832" cy="5742432"/>
          </a:xfrm>
        </p:spPr>
        <p:txBody>
          <a:bodyPr>
            <a:normAutofit fontScale="47500" lnSpcReduction="20000"/>
          </a:bodyPr>
          <a:lstStyle/>
          <a:p>
            <a:pPr marL="0" indent="0">
              <a:buNone/>
            </a:pPr>
            <a:r>
              <a:rPr lang="en-US" sz="6000" dirty="0" err="1"/>
              <a:t>AIDSism</a:t>
            </a:r>
            <a:r>
              <a:rPr lang="en-US" sz="6000" dirty="0"/>
              <a:t> led to rejection of persons with HIV and AIDS by some</a:t>
            </a:r>
          </a:p>
          <a:p>
            <a:r>
              <a:rPr lang="en-US" sz="6000" dirty="0"/>
              <a:t>Families </a:t>
            </a:r>
          </a:p>
          <a:p>
            <a:r>
              <a:rPr lang="en-US" sz="6000" dirty="0"/>
              <a:t>Friends</a:t>
            </a:r>
          </a:p>
          <a:p>
            <a:r>
              <a:rPr lang="en-US" sz="6000" dirty="0"/>
              <a:t>Employers</a:t>
            </a:r>
          </a:p>
          <a:p>
            <a:r>
              <a:rPr lang="en-US" sz="6000" dirty="0"/>
              <a:t>Realtors</a:t>
            </a:r>
          </a:p>
          <a:p>
            <a:r>
              <a:rPr lang="en-US" sz="6000" dirty="0"/>
              <a:t>Camps</a:t>
            </a:r>
          </a:p>
          <a:p>
            <a:r>
              <a:rPr lang="en-US" sz="6000" dirty="0"/>
              <a:t>Schools</a:t>
            </a:r>
          </a:p>
          <a:p>
            <a:r>
              <a:rPr lang="en-US" sz="6000" dirty="0"/>
              <a:t>Homeless shelters</a:t>
            </a:r>
          </a:p>
          <a:p>
            <a:r>
              <a:rPr lang="en-US" sz="6000" dirty="0"/>
              <a:t>Places of worship</a:t>
            </a:r>
          </a:p>
          <a:p>
            <a:r>
              <a:rPr lang="en-US" sz="6000" dirty="0"/>
              <a:t>Hospices</a:t>
            </a:r>
          </a:p>
          <a:p>
            <a:r>
              <a:rPr lang="en-US" sz="6000" dirty="0"/>
              <a:t>Nursing homes</a:t>
            </a:r>
          </a:p>
          <a:p>
            <a:r>
              <a:rPr lang="en-US" sz="6000" dirty="0"/>
              <a:t>Chronic care facilities</a:t>
            </a:r>
          </a:p>
          <a:p>
            <a:r>
              <a:rPr lang="en-US" sz="6000" dirty="0"/>
              <a:t>Funeral homes</a:t>
            </a:r>
          </a:p>
          <a:p>
            <a:endParaRPr lang="en-US" sz="6000" dirty="0"/>
          </a:p>
          <a:p>
            <a:endParaRPr lang="en-US" sz="6000" dirty="0"/>
          </a:p>
          <a:p>
            <a:pPr marL="0" indent="0">
              <a:buNone/>
            </a:pPr>
            <a:endParaRPr lang="en-US" sz="3400"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477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005E-45F8-3345-9D20-66BACEEC3B46}"/>
              </a:ext>
            </a:extLst>
          </p:cNvPr>
          <p:cNvSpPr>
            <a:spLocks noGrp="1"/>
          </p:cNvSpPr>
          <p:nvPr>
            <p:ph type="title"/>
          </p:nvPr>
        </p:nvSpPr>
        <p:spPr/>
        <p:txBody>
          <a:bodyPr/>
          <a:lstStyle/>
          <a:p>
            <a:pPr algn="ctr"/>
            <a:r>
              <a:rPr lang="en-US" dirty="0">
                <a:solidFill>
                  <a:srgbClr val="C00000"/>
                </a:solidFill>
              </a:rPr>
              <a:t>Discrimination in an Academic Medical Center, </a:t>
            </a:r>
            <a:r>
              <a:rPr lang="en-US" dirty="0" err="1">
                <a:solidFill>
                  <a:srgbClr val="C00000"/>
                </a:solidFill>
              </a:rPr>
              <a:t>AIDSism</a:t>
            </a:r>
            <a:r>
              <a:rPr lang="en-US" dirty="0">
                <a:solidFill>
                  <a:srgbClr val="C00000"/>
                </a:solidFill>
              </a:rPr>
              <a:t>, 1981-1985</a:t>
            </a:r>
          </a:p>
        </p:txBody>
      </p:sp>
      <p:sp>
        <p:nvSpPr>
          <p:cNvPr id="3" name="Content Placeholder 2">
            <a:extLst>
              <a:ext uri="{FF2B5EF4-FFF2-40B4-BE49-F238E27FC236}">
                <a16:creationId xmlns:a16="http://schemas.microsoft.com/office/drawing/2014/main" id="{098984A6-39C4-4442-987B-E20E7C21FE51}"/>
              </a:ext>
            </a:extLst>
          </p:cNvPr>
          <p:cNvSpPr>
            <a:spLocks noGrp="1"/>
          </p:cNvSpPr>
          <p:nvPr>
            <p:ph idx="1"/>
          </p:nvPr>
        </p:nvSpPr>
        <p:spPr>
          <a:xfrm>
            <a:off x="838200" y="1825624"/>
            <a:ext cx="10515600" cy="4625051"/>
          </a:xfrm>
        </p:spPr>
        <p:txBody>
          <a:bodyPr>
            <a:normAutofit lnSpcReduction="10000"/>
          </a:bodyPr>
          <a:lstStyle/>
          <a:p>
            <a:pPr marL="0" indent="0">
              <a:buNone/>
            </a:pPr>
            <a:r>
              <a:rPr lang="en-US" sz="3600" dirty="0" err="1"/>
              <a:t>AIDSism</a:t>
            </a:r>
            <a:r>
              <a:rPr lang="en-US" sz="3600" dirty="0"/>
              <a:t> defined and described</a:t>
            </a:r>
          </a:p>
          <a:p>
            <a:r>
              <a:rPr lang="en-US" sz="3600" dirty="0" err="1"/>
              <a:t>Addictophobia</a:t>
            </a:r>
            <a:endParaRPr lang="en-US" sz="3600" dirty="0"/>
          </a:p>
          <a:p>
            <a:r>
              <a:rPr lang="en-US" sz="3600" dirty="0"/>
              <a:t>Homophobia</a:t>
            </a:r>
          </a:p>
          <a:p>
            <a:r>
              <a:rPr lang="en-US" sz="3600" dirty="0"/>
              <a:t>Discrimination</a:t>
            </a:r>
          </a:p>
          <a:p>
            <a:r>
              <a:rPr lang="en-US" sz="3600" dirty="0"/>
              <a:t>Fear of contagion and death</a:t>
            </a:r>
          </a:p>
          <a:p>
            <a:pPr marL="0" indent="0">
              <a:buNone/>
            </a:pPr>
            <a:endParaRPr lang="en-US" sz="3600" dirty="0"/>
          </a:p>
          <a:p>
            <a:pPr marL="0" indent="0">
              <a:buNone/>
            </a:pPr>
            <a:r>
              <a:rPr lang="en-US" sz="3600" dirty="0"/>
              <a:t>Cohen MA. </a:t>
            </a:r>
            <a:r>
              <a:rPr lang="en-US" sz="3600" dirty="0" err="1"/>
              <a:t>AIDSism</a:t>
            </a:r>
            <a:r>
              <a:rPr lang="en-US" sz="3600" dirty="0"/>
              <a:t>, a new form of discrimination. </a:t>
            </a:r>
            <a:r>
              <a:rPr lang="en-US" sz="3600" i="1" dirty="0"/>
              <a:t>AMA News</a:t>
            </a:r>
            <a:r>
              <a:rPr lang="en-US" sz="3600" dirty="0"/>
              <a:t>, January 20, 1989; 32:43</a:t>
            </a:r>
          </a:p>
          <a:p>
            <a:pPr marL="0" indent="0">
              <a:buNone/>
            </a:pPr>
            <a:endParaRPr lang="en-US" sz="36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6341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E81C-27B6-FB4F-AD08-C13DC5F7A9BC}"/>
              </a:ext>
            </a:extLst>
          </p:cNvPr>
          <p:cNvSpPr>
            <a:spLocks noGrp="1"/>
          </p:cNvSpPr>
          <p:nvPr>
            <p:ph type="title"/>
          </p:nvPr>
        </p:nvSpPr>
        <p:spPr/>
        <p:txBody>
          <a:bodyPr/>
          <a:lstStyle/>
          <a:p>
            <a:r>
              <a:rPr lang="en-US" dirty="0">
                <a:solidFill>
                  <a:srgbClr val="C00000"/>
                </a:solidFill>
              </a:rPr>
              <a:t>The AIDS Pandemic and The Plague</a:t>
            </a:r>
            <a:endParaRPr lang="en-US" dirty="0"/>
          </a:p>
        </p:txBody>
      </p:sp>
      <p:pic>
        <p:nvPicPr>
          <p:cNvPr id="5" name="Content Placeholder 4" descr="A picture containing building&#10;&#10;Description automatically generated">
            <a:extLst>
              <a:ext uri="{FF2B5EF4-FFF2-40B4-BE49-F238E27FC236}">
                <a16:creationId xmlns:a16="http://schemas.microsoft.com/office/drawing/2014/main" id="{9E5ADE72-BF4A-C843-B24E-B18112AB92DD}"/>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145940" y="1825625"/>
            <a:ext cx="5900119" cy="4351338"/>
          </a:xfrm>
        </p:spPr>
      </p:pic>
    </p:spTree>
    <p:extLst>
      <p:ext uri="{BB962C8B-B14F-4D97-AF65-F5344CB8AC3E}">
        <p14:creationId xmlns:p14="http://schemas.microsoft.com/office/powerpoint/2010/main" val="98897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C08C-DEB1-BF46-B263-1E1FC37C9C9B}"/>
              </a:ext>
            </a:extLst>
          </p:cNvPr>
          <p:cNvSpPr>
            <a:spLocks noGrp="1"/>
          </p:cNvSpPr>
          <p:nvPr>
            <p:ph type="title"/>
          </p:nvPr>
        </p:nvSpPr>
        <p:spPr/>
        <p:txBody>
          <a:bodyPr/>
          <a:lstStyle/>
          <a:p>
            <a:r>
              <a:rPr lang="en-US" dirty="0">
                <a:solidFill>
                  <a:srgbClr val="C00000"/>
                </a:solidFill>
              </a:rPr>
              <a:t>The AIDS Pandemic and The Plague</a:t>
            </a:r>
          </a:p>
        </p:txBody>
      </p:sp>
      <p:pic>
        <p:nvPicPr>
          <p:cNvPr id="15" name="Content Placeholder 14" descr="A picture containing text, book&#10;&#10;Description automatically generated">
            <a:extLst>
              <a:ext uri="{FF2B5EF4-FFF2-40B4-BE49-F238E27FC236}">
                <a16:creationId xmlns:a16="http://schemas.microsoft.com/office/drawing/2014/main" id="{6BB6E4AD-7DA5-CD48-A154-AE04568EF73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913632" y="1690688"/>
            <a:ext cx="3547872" cy="3726656"/>
          </a:xfrm>
        </p:spPr>
      </p:pic>
    </p:spTree>
    <p:extLst>
      <p:ext uri="{BB962C8B-B14F-4D97-AF65-F5344CB8AC3E}">
        <p14:creationId xmlns:p14="http://schemas.microsoft.com/office/powerpoint/2010/main" val="285890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39C5-4D46-6047-9B41-8E1D678869B5}"/>
              </a:ext>
            </a:extLst>
          </p:cNvPr>
          <p:cNvSpPr>
            <a:spLocks noGrp="1"/>
          </p:cNvSpPr>
          <p:nvPr>
            <p:ph type="title"/>
          </p:nvPr>
        </p:nvSpPr>
        <p:spPr>
          <a:xfrm>
            <a:off x="305937" y="310534"/>
            <a:ext cx="11717741" cy="1325563"/>
          </a:xfrm>
        </p:spPr>
        <p:txBody>
          <a:bodyPr/>
          <a:lstStyle/>
          <a:p>
            <a:r>
              <a:rPr lang="en-US" dirty="0">
                <a:solidFill>
                  <a:srgbClr val="C00000"/>
                </a:solidFill>
              </a:rPr>
              <a:t>First consultation on an AIDS patient, July 1981</a:t>
            </a:r>
          </a:p>
        </p:txBody>
      </p:sp>
      <p:sp>
        <p:nvSpPr>
          <p:cNvPr id="3" name="Content Placeholder 2">
            <a:extLst>
              <a:ext uri="{FF2B5EF4-FFF2-40B4-BE49-F238E27FC236}">
                <a16:creationId xmlns:a16="http://schemas.microsoft.com/office/drawing/2014/main" id="{127C2FF2-9883-E346-B5FF-677743A6AF22}"/>
              </a:ext>
            </a:extLst>
          </p:cNvPr>
          <p:cNvSpPr>
            <a:spLocks noGrp="1"/>
          </p:cNvSpPr>
          <p:nvPr>
            <p:ph idx="1"/>
          </p:nvPr>
        </p:nvSpPr>
        <p:spPr/>
        <p:txBody>
          <a:bodyPr/>
          <a:lstStyle/>
          <a:p>
            <a:r>
              <a:rPr lang="en-US" dirty="0"/>
              <a:t>Food left on the floor outside the room</a:t>
            </a:r>
          </a:p>
          <a:p>
            <a:r>
              <a:rPr lang="en-US" dirty="0"/>
              <a:t>”The Sticky Floor Syndrome”</a:t>
            </a:r>
          </a:p>
          <a:p>
            <a:r>
              <a:rPr lang="en-US" dirty="0"/>
              <a:t>”The Sheet Sign”</a:t>
            </a:r>
          </a:p>
          <a:p>
            <a:r>
              <a:rPr lang="en-US" dirty="0"/>
              <a:t>Inappropriate isolation precautions</a:t>
            </a:r>
          </a:p>
          <a:p>
            <a:pPr marL="0" indent="0">
              <a:buNone/>
            </a:pPr>
            <a:endParaRPr lang="en-US" dirty="0"/>
          </a:p>
          <a:p>
            <a:endParaRPr lang="en-US" dirty="0"/>
          </a:p>
        </p:txBody>
      </p:sp>
    </p:spTree>
    <p:extLst>
      <p:ext uri="{BB962C8B-B14F-4D97-AF65-F5344CB8AC3E}">
        <p14:creationId xmlns:p14="http://schemas.microsoft.com/office/powerpoint/2010/main" val="3381537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678E-DA67-2040-9C57-C258B2026FEC}"/>
              </a:ext>
            </a:extLst>
          </p:cNvPr>
          <p:cNvSpPr>
            <a:spLocks noGrp="1"/>
          </p:cNvSpPr>
          <p:nvPr>
            <p:ph type="title"/>
          </p:nvPr>
        </p:nvSpPr>
        <p:spPr/>
        <p:txBody>
          <a:bodyPr/>
          <a:lstStyle/>
          <a:p>
            <a:r>
              <a:rPr lang="en-US" dirty="0">
                <a:solidFill>
                  <a:srgbClr val="C00000"/>
                </a:solidFill>
              </a:rPr>
              <a:t>AIDS 1980 to 1996</a:t>
            </a:r>
          </a:p>
        </p:txBody>
      </p:sp>
      <p:sp>
        <p:nvSpPr>
          <p:cNvPr id="4" name="Rectangle 2">
            <a:extLst>
              <a:ext uri="{FF2B5EF4-FFF2-40B4-BE49-F238E27FC236}">
                <a16:creationId xmlns:a16="http://schemas.microsoft.com/office/drawing/2014/main" id="{F90B1321-423B-284D-B25C-63F0EA78D8D9}"/>
              </a:ext>
            </a:extLst>
          </p:cNvPr>
          <p:cNvSpPr>
            <a:spLocks noChangeArrowheads="1"/>
          </p:cNvSpPr>
          <p:nvPr/>
        </p:nvSpPr>
        <p:spPr bwMode="auto">
          <a:xfrm>
            <a:off x="6988830" y="365125"/>
            <a:ext cx="62272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descr="slide_8868_117522_large.jpg (550Ã400)">
            <a:extLst>
              <a:ext uri="{FF2B5EF4-FFF2-40B4-BE49-F238E27FC236}">
                <a16:creationId xmlns:a16="http://schemas.microsoft.com/office/drawing/2014/main" id="{3D554280-C3E1-4C44-B970-519C54448B2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724912" y="1901952"/>
            <a:ext cx="7205472" cy="459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98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3A2E-B879-CB42-88DD-4A35D8B69763}"/>
              </a:ext>
            </a:extLst>
          </p:cNvPr>
          <p:cNvSpPr>
            <a:spLocks noGrp="1"/>
          </p:cNvSpPr>
          <p:nvPr>
            <p:ph type="title"/>
          </p:nvPr>
        </p:nvSpPr>
        <p:spPr/>
        <p:txBody>
          <a:bodyPr/>
          <a:lstStyle/>
          <a:p>
            <a:r>
              <a:rPr lang="en-US" dirty="0">
                <a:solidFill>
                  <a:srgbClr val="C00000"/>
                </a:solidFill>
              </a:rPr>
              <a:t>Transformation from fatal to manageable illness</a:t>
            </a:r>
          </a:p>
        </p:txBody>
      </p:sp>
      <p:sp>
        <p:nvSpPr>
          <p:cNvPr id="3" name="Content Placeholder 2">
            <a:extLst>
              <a:ext uri="{FF2B5EF4-FFF2-40B4-BE49-F238E27FC236}">
                <a16:creationId xmlns:a16="http://schemas.microsoft.com/office/drawing/2014/main" id="{CE11BE40-339B-664F-9CCB-FE8C8BB24594}"/>
              </a:ext>
            </a:extLst>
          </p:cNvPr>
          <p:cNvSpPr>
            <a:spLocks noGrp="1"/>
          </p:cNvSpPr>
          <p:nvPr>
            <p:ph idx="1"/>
          </p:nvPr>
        </p:nvSpPr>
        <p:spPr/>
        <p:txBody>
          <a:bodyPr/>
          <a:lstStyle/>
          <a:p>
            <a:r>
              <a:rPr lang="en-US" dirty="0"/>
              <a:t>AIDS advocacy and activism</a:t>
            </a:r>
          </a:p>
          <a:p>
            <a:r>
              <a:rPr lang="en-US" dirty="0"/>
              <a:t>AIDS activists </a:t>
            </a:r>
          </a:p>
          <a:p>
            <a:r>
              <a:rPr lang="en-US" dirty="0"/>
              <a:t>AIDS clinicians</a:t>
            </a:r>
          </a:p>
          <a:p>
            <a:r>
              <a:rPr lang="en-US" dirty="0"/>
              <a:t>Medical research to establish the cause of AIDS: HIV</a:t>
            </a:r>
          </a:p>
        </p:txBody>
      </p:sp>
    </p:spTree>
    <p:extLst>
      <p:ext uri="{BB962C8B-B14F-4D97-AF65-F5344CB8AC3E}">
        <p14:creationId xmlns:p14="http://schemas.microsoft.com/office/powerpoint/2010/main" val="2944465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56C0-BD5B-B04B-98CE-AC3D6AF60609}"/>
              </a:ext>
            </a:extLst>
          </p:cNvPr>
          <p:cNvSpPr>
            <a:spLocks noGrp="1"/>
          </p:cNvSpPr>
          <p:nvPr>
            <p:ph type="title"/>
          </p:nvPr>
        </p:nvSpPr>
        <p:spPr/>
        <p:txBody>
          <a:bodyPr/>
          <a:lstStyle/>
          <a:p>
            <a:r>
              <a:rPr lang="en-US" dirty="0">
                <a:solidFill>
                  <a:srgbClr val="C00000"/>
                </a:solidFill>
              </a:rPr>
              <a:t>AIDS Activists</a:t>
            </a:r>
          </a:p>
        </p:txBody>
      </p:sp>
      <p:pic>
        <p:nvPicPr>
          <p:cNvPr id="5" name="Content Placeholder 4" descr="A group of people standing in front of a crowd&#10;&#10;Description automatically generated">
            <a:extLst>
              <a:ext uri="{FF2B5EF4-FFF2-40B4-BE49-F238E27FC236}">
                <a16:creationId xmlns:a16="http://schemas.microsoft.com/office/drawing/2014/main" id="{737B8025-456A-7248-ABF9-8C464FCF816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176272" y="1993392"/>
            <a:ext cx="7370064" cy="4183571"/>
          </a:xfrm>
        </p:spPr>
      </p:pic>
      <p:sp>
        <p:nvSpPr>
          <p:cNvPr id="6" name="TextBox 5">
            <a:extLst>
              <a:ext uri="{FF2B5EF4-FFF2-40B4-BE49-F238E27FC236}">
                <a16:creationId xmlns:a16="http://schemas.microsoft.com/office/drawing/2014/main" id="{1AA961B8-78BA-A040-B6C7-1CFE2817633D}"/>
              </a:ext>
            </a:extLst>
          </p:cNvPr>
          <p:cNvSpPr txBox="1"/>
          <p:nvPr/>
        </p:nvSpPr>
        <p:spPr>
          <a:xfrm>
            <a:off x="2176272" y="6176963"/>
            <a:ext cx="7370064" cy="230832"/>
          </a:xfrm>
          <a:prstGeom prst="rect">
            <a:avLst/>
          </a:prstGeom>
          <a:noFill/>
        </p:spPr>
        <p:txBody>
          <a:bodyPr wrap="square" rtlCol="0">
            <a:spAutoFit/>
          </a:bodyPr>
          <a:lstStyle/>
          <a:p>
            <a:r>
              <a:rPr lang="en-US" sz="900">
                <a:hlinkClick r:id="rId3" tooltip="http://theconversation.com/looking-back-on-the-chequered-past-of-drug-trials-14883"/>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120164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77358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D497-8404-0947-A9E4-31AB799221B4}"/>
              </a:ext>
            </a:extLst>
          </p:cNvPr>
          <p:cNvSpPr>
            <a:spLocks noGrp="1"/>
          </p:cNvSpPr>
          <p:nvPr>
            <p:ph type="title"/>
          </p:nvPr>
        </p:nvSpPr>
        <p:spPr/>
        <p:txBody>
          <a:bodyPr/>
          <a:lstStyle/>
          <a:p>
            <a:r>
              <a:rPr lang="en-US" dirty="0">
                <a:solidFill>
                  <a:srgbClr val="C00000"/>
                </a:solidFill>
              </a:rPr>
              <a:t>AIDS Activism</a:t>
            </a:r>
          </a:p>
        </p:txBody>
      </p:sp>
      <p:sp>
        <p:nvSpPr>
          <p:cNvPr id="5" name="Rectangle 2">
            <a:extLst>
              <a:ext uri="{FF2B5EF4-FFF2-40B4-BE49-F238E27FC236}">
                <a16:creationId xmlns:a16="http://schemas.microsoft.com/office/drawing/2014/main" id="{502BCBA9-F93F-5E47-A077-A61B78B14CAB}"/>
              </a:ext>
            </a:extLst>
          </p:cNvPr>
          <p:cNvSpPr>
            <a:spLocks noChangeArrowheads="1"/>
          </p:cNvSpPr>
          <p:nvPr/>
        </p:nvSpPr>
        <p:spPr bwMode="auto">
          <a:xfrm>
            <a:off x="-1" y="0"/>
            <a:ext cx="2500923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2" descr="lead_720_405.jpg (720Ã405)">
            <a:extLst>
              <a:ext uri="{FF2B5EF4-FFF2-40B4-BE49-F238E27FC236}">
                <a16:creationId xmlns:a16="http://schemas.microsoft.com/office/drawing/2014/main" id="{83DB7FC1-54CE-FE42-AD3E-7960EEEA0F2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12192000" cy="671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956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D344-6636-5D4C-ACE4-E1349B9C35EA}"/>
              </a:ext>
            </a:extLst>
          </p:cNvPr>
          <p:cNvSpPr>
            <a:spLocks noGrp="1"/>
          </p:cNvSpPr>
          <p:nvPr>
            <p:ph type="title"/>
          </p:nvPr>
        </p:nvSpPr>
        <p:spPr/>
        <p:txBody>
          <a:bodyPr/>
          <a:lstStyle/>
          <a:p>
            <a:r>
              <a:rPr lang="en-US" dirty="0">
                <a:solidFill>
                  <a:srgbClr val="C00000"/>
                </a:solidFill>
              </a:rPr>
              <a:t>Transformation from 1981 to 2019</a:t>
            </a:r>
          </a:p>
        </p:txBody>
      </p:sp>
      <p:sp>
        <p:nvSpPr>
          <p:cNvPr id="3" name="Content Placeholder 2">
            <a:extLst>
              <a:ext uri="{FF2B5EF4-FFF2-40B4-BE49-F238E27FC236}">
                <a16:creationId xmlns:a16="http://schemas.microsoft.com/office/drawing/2014/main" id="{749E5E98-98F7-2844-87F3-10C7D4F09782}"/>
              </a:ext>
            </a:extLst>
          </p:cNvPr>
          <p:cNvSpPr>
            <a:spLocks noGrp="1"/>
          </p:cNvSpPr>
          <p:nvPr>
            <p:ph idx="1"/>
          </p:nvPr>
        </p:nvSpPr>
        <p:spPr/>
        <p:txBody>
          <a:bodyPr/>
          <a:lstStyle/>
          <a:p>
            <a:pPr marL="0" indent="0">
              <a:buNone/>
            </a:pPr>
            <a:r>
              <a:rPr lang="en-US" dirty="0"/>
              <a:t>In less than four decades competent HIV medical care and research </a:t>
            </a:r>
          </a:p>
          <a:p>
            <a:r>
              <a:rPr lang="en-US" dirty="0"/>
              <a:t>Driven by AIDS advocacy</a:t>
            </a:r>
          </a:p>
          <a:p>
            <a:r>
              <a:rPr lang="en-US" dirty="0"/>
              <a:t>Catalyzed by AIDS activism of the gay community and HIV clinicians and researchers</a:t>
            </a:r>
          </a:p>
          <a:p>
            <a:r>
              <a:rPr lang="en-US" dirty="0"/>
              <a:t>Transformed AIDS from a rapidly fatal illness of unknown cause to an manageable chronic illness for persons with access to care and adherence to medical care and HIV medications</a:t>
            </a:r>
          </a:p>
          <a:p>
            <a:pPr marL="0" indent="0">
              <a:buNone/>
            </a:pPr>
            <a:endParaRPr lang="en-US" dirty="0"/>
          </a:p>
        </p:txBody>
      </p:sp>
    </p:spTree>
    <p:extLst>
      <p:ext uri="{BB962C8B-B14F-4D97-AF65-F5344CB8AC3E}">
        <p14:creationId xmlns:p14="http://schemas.microsoft.com/office/powerpoint/2010/main" val="2199511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768" y="110962"/>
            <a:ext cx="9473184" cy="1306677"/>
          </a:xfrm>
        </p:spPr>
        <p:txBody>
          <a:bodyPr>
            <a:normAutofit/>
          </a:bodyPr>
          <a:lstStyle/>
          <a:p>
            <a:r>
              <a:rPr lang="en-US" sz="3600" dirty="0">
                <a:solidFill>
                  <a:srgbClr val="C00000"/>
                </a:solidFill>
              </a:rPr>
              <a:t>Patients who are engaged in care and on ART are living longer healthier lives and not dying of AIDS</a:t>
            </a:r>
          </a:p>
        </p:txBody>
      </p:sp>
      <p:pic>
        <p:nvPicPr>
          <p:cNvPr id="4" name="Content Placeholder 3" descr="http://static01.nyt.com/images/2015/10/06/science/06HIVJP3/06HIVJP3-articleLarge.jpg"/>
          <p:cNvPicPr>
            <a:picLocks noGrp="1"/>
          </p:cNvPicPr>
          <p:nvPr>
            <p:ph idx="1"/>
          </p:nvPr>
        </p:nvPicPr>
        <p:blipFill>
          <a:blip r:embed="rId2"/>
          <a:srcRect l="-6974" r="-6974"/>
          <a:stretch>
            <a:fillRect/>
          </a:stretch>
        </p:blipFill>
        <p:spPr bwMode="auto">
          <a:xfrm>
            <a:off x="1572768" y="1880489"/>
            <a:ext cx="9107424" cy="4351338"/>
          </a:xfrm>
          <a:prstGeom prst="rect">
            <a:avLst/>
          </a:prstGeom>
          <a:noFill/>
          <a:ln w="9525">
            <a:noFill/>
            <a:miter lim="800000"/>
            <a:headEnd/>
            <a:tailEnd/>
          </a:ln>
        </p:spPr>
      </p:pic>
    </p:spTree>
    <p:extLst>
      <p:ext uri="{BB962C8B-B14F-4D97-AF65-F5344CB8AC3E}">
        <p14:creationId xmlns:p14="http://schemas.microsoft.com/office/powerpoint/2010/main" val="874932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7C98-A110-8E4E-8A39-0EBACBF2B4C5}"/>
              </a:ext>
            </a:extLst>
          </p:cNvPr>
          <p:cNvSpPr>
            <a:spLocks noGrp="1"/>
          </p:cNvSpPr>
          <p:nvPr>
            <p:ph type="title"/>
          </p:nvPr>
        </p:nvSpPr>
        <p:spPr/>
        <p:txBody>
          <a:bodyPr>
            <a:normAutofit/>
          </a:bodyPr>
          <a:lstStyle/>
          <a:p>
            <a:r>
              <a:rPr lang="en-US" dirty="0">
                <a:solidFill>
                  <a:srgbClr val="C00000"/>
                </a:solidFill>
              </a:rPr>
              <a:t>Strange Transition: from dying to living 1996 to 2019 with the introduction of effective ART </a:t>
            </a:r>
          </a:p>
        </p:txBody>
      </p:sp>
      <p:sp>
        <p:nvSpPr>
          <p:cNvPr id="3" name="Content Placeholder 2">
            <a:extLst>
              <a:ext uri="{FF2B5EF4-FFF2-40B4-BE49-F238E27FC236}">
                <a16:creationId xmlns:a16="http://schemas.microsoft.com/office/drawing/2014/main" id="{83E728E4-29FE-2E4B-883B-034D1818395F}"/>
              </a:ext>
            </a:extLst>
          </p:cNvPr>
          <p:cNvSpPr>
            <a:spLocks noGrp="1"/>
          </p:cNvSpPr>
          <p:nvPr>
            <p:ph idx="1"/>
          </p:nvPr>
        </p:nvSpPr>
        <p:spPr>
          <a:xfrm>
            <a:off x="838200" y="1825625"/>
            <a:ext cx="10515600" cy="4842804"/>
          </a:xfrm>
        </p:spPr>
        <p:txBody>
          <a:bodyPr/>
          <a:lstStyle/>
          <a:p>
            <a:r>
              <a:rPr lang="en-US" dirty="0"/>
              <a:t>Giving up jobs</a:t>
            </a:r>
          </a:p>
          <a:p>
            <a:r>
              <a:rPr lang="en-US" dirty="0"/>
              <a:t>Giving up homes</a:t>
            </a:r>
          </a:p>
          <a:p>
            <a:r>
              <a:rPr lang="en-US" dirty="0"/>
              <a:t>Giving away beloved pets</a:t>
            </a:r>
          </a:p>
          <a:p>
            <a:r>
              <a:rPr lang="en-US" dirty="0"/>
              <a:t>Wasting syndrome</a:t>
            </a:r>
          </a:p>
          <a:p>
            <a:r>
              <a:rPr lang="en-US" dirty="0"/>
              <a:t>Entering nursing homes and chronic care facilities </a:t>
            </a:r>
          </a:p>
          <a:p>
            <a:r>
              <a:rPr lang="en-US" dirty="0"/>
              <a:t>End-of-life care</a:t>
            </a:r>
          </a:p>
          <a:p>
            <a:r>
              <a:rPr lang="en-US" dirty="0"/>
              <a:t>Beginning of effective ART in 1995 and 1996 </a:t>
            </a:r>
          </a:p>
          <a:p>
            <a:r>
              <a:rPr lang="en-US" dirty="0"/>
              <a:t>Transitioning back to life, work, and independent living 1996 - present</a:t>
            </a:r>
          </a:p>
          <a:p>
            <a:r>
              <a:rPr lang="en-US" dirty="0"/>
              <a:t>From 40 complex pills to just 1 pill a day 1996 - present </a:t>
            </a:r>
          </a:p>
        </p:txBody>
      </p:sp>
    </p:spTree>
    <p:extLst>
      <p:ext uri="{BB962C8B-B14F-4D97-AF65-F5344CB8AC3E}">
        <p14:creationId xmlns:p14="http://schemas.microsoft.com/office/powerpoint/2010/main" val="1326895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Scope of the HIV Pandemic</a:t>
            </a:r>
          </a:p>
        </p:txBody>
      </p:sp>
      <p:sp>
        <p:nvSpPr>
          <p:cNvPr id="3" name="Content Placeholder 2"/>
          <p:cNvSpPr>
            <a:spLocks noGrp="1"/>
          </p:cNvSpPr>
          <p:nvPr>
            <p:ph idx="1"/>
          </p:nvPr>
        </p:nvSpPr>
        <p:spPr>
          <a:xfrm>
            <a:off x="1056068" y="1536192"/>
            <a:ext cx="10526332" cy="5040454"/>
          </a:xfrm>
        </p:spPr>
        <p:txBody>
          <a:bodyPr>
            <a:normAutofit/>
          </a:bodyPr>
          <a:lstStyle/>
          <a:p>
            <a:pPr lvl="0" fontAlgn="base"/>
            <a:r>
              <a:rPr lang="en-US" sz="4100" dirty="0"/>
              <a:t>HIV continues to be a major global public health issue</a:t>
            </a:r>
          </a:p>
          <a:p>
            <a:pPr lvl="0" fontAlgn="base"/>
            <a:r>
              <a:rPr lang="en-US" sz="4100" dirty="0"/>
              <a:t>Since 1981 there have been 35 million HIV-related deaths</a:t>
            </a:r>
          </a:p>
          <a:p>
            <a:pPr lvl="0" fontAlgn="base"/>
            <a:r>
              <a:rPr lang="en-US" sz="4100" dirty="0"/>
              <a:t>1 million people die each year of HIV-related causes </a:t>
            </a:r>
          </a:p>
          <a:p>
            <a:pPr marL="0" indent="0">
              <a:buNone/>
            </a:pPr>
            <a:r>
              <a:rPr lang="en-US" sz="3000" dirty="0"/>
              <a:t>World Health Organization, 2018</a:t>
            </a:r>
          </a:p>
          <a:p>
            <a:pPr marL="0" indent="0">
              <a:buNone/>
            </a:pPr>
            <a:r>
              <a:rPr lang="en-US" sz="3000" dirty="0">
                <a:hlinkClick r:id="rId2"/>
              </a:rPr>
              <a:t>http://www.who.int/news-room/fact-sheets/detail/hiv-aids</a:t>
            </a:r>
            <a:endParaRPr lang="en-US" sz="3000" dirty="0"/>
          </a:p>
          <a:p>
            <a:pPr marL="0" indent="0">
              <a:buNone/>
            </a:pPr>
            <a:endParaRPr lang="en-US" sz="4100" dirty="0">
              <a:solidFill>
                <a:srgbClr val="C00000"/>
              </a:solidFill>
            </a:endParaRPr>
          </a:p>
          <a:p>
            <a:pPr marL="0" indent="0">
              <a:buNone/>
            </a:pPr>
            <a:endParaRPr lang="en-US" sz="4100" dirty="0">
              <a:solidFill>
                <a:srgbClr val="C00000"/>
              </a:solidFill>
            </a:endParaRPr>
          </a:p>
          <a:p>
            <a:pPr marL="0" indent="0">
              <a:buNone/>
            </a:pPr>
            <a:endParaRPr lang="en-US" sz="4100" dirty="0">
              <a:solidFill>
                <a:srgbClr val="C00000"/>
              </a:solidFill>
            </a:endParaRPr>
          </a:p>
          <a:p>
            <a:pPr marL="0" indent="0">
              <a:buNone/>
            </a:pPr>
            <a:endParaRPr lang="en-US" dirty="0">
              <a:solidFill>
                <a:srgbClr val="C00000"/>
              </a:solidFill>
            </a:endParaRPr>
          </a:p>
          <a:p>
            <a:pPr marL="0" indent="0">
              <a:buNone/>
            </a:pPr>
            <a:endParaRPr lang="en-US" dirty="0">
              <a:solidFill>
                <a:srgbClr val="C00000"/>
              </a:solidFill>
            </a:endParaRPr>
          </a:p>
          <a:p>
            <a:pPr marL="0" indent="0">
              <a:buNone/>
            </a:pPr>
            <a:endParaRPr lang="en-US" dirty="0"/>
          </a:p>
          <a:p>
            <a:endParaRPr lang="en-US" dirty="0"/>
          </a:p>
        </p:txBody>
      </p:sp>
    </p:spTree>
    <p:extLst>
      <p:ext uri="{BB962C8B-B14F-4D97-AF65-F5344CB8AC3E}">
        <p14:creationId xmlns:p14="http://schemas.microsoft.com/office/powerpoint/2010/main" val="126401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157" y="128955"/>
            <a:ext cx="9207190" cy="1529432"/>
          </a:xfrm>
        </p:spPr>
        <p:txBody>
          <a:bodyPr>
            <a:normAutofit/>
          </a:bodyPr>
          <a:lstStyle/>
          <a:p>
            <a:r>
              <a:rPr lang="en-US" sz="4800" dirty="0">
                <a:solidFill>
                  <a:srgbClr val="C00000"/>
                </a:solidFill>
              </a:rPr>
              <a:t>Scope of the HIV Pandemic </a:t>
            </a:r>
          </a:p>
        </p:txBody>
      </p:sp>
      <p:sp>
        <p:nvSpPr>
          <p:cNvPr id="3" name="Content Placeholder 2"/>
          <p:cNvSpPr>
            <a:spLocks noGrp="1"/>
          </p:cNvSpPr>
          <p:nvPr>
            <p:ph idx="1"/>
          </p:nvPr>
        </p:nvSpPr>
        <p:spPr>
          <a:xfrm>
            <a:off x="1137423" y="1535723"/>
            <a:ext cx="10560205" cy="5193323"/>
          </a:xfrm>
        </p:spPr>
        <p:txBody>
          <a:bodyPr>
            <a:normAutofit/>
          </a:bodyPr>
          <a:lstStyle/>
          <a:p>
            <a:r>
              <a:rPr lang="en-US" sz="4000" dirty="0"/>
              <a:t>Worldwide, an estimated 36.9 million people are now living with HIV</a:t>
            </a:r>
          </a:p>
          <a:p>
            <a:r>
              <a:rPr lang="en-US" sz="4000" dirty="0"/>
              <a:t>1.8 million new HIV infections occur each year </a:t>
            </a:r>
          </a:p>
          <a:p>
            <a:pPr marL="0" indent="0">
              <a:buNone/>
            </a:pPr>
            <a:endParaRPr lang="en-US" sz="4000" dirty="0"/>
          </a:p>
          <a:p>
            <a:pPr marL="0" indent="0">
              <a:buNone/>
            </a:pPr>
            <a:r>
              <a:rPr lang="en-US" sz="3000" dirty="0"/>
              <a:t>UNAIDS, 2018 </a:t>
            </a:r>
          </a:p>
          <a:p>
            <a:pPr marL="0" indent="0">
              <a:buNone/>
            </a:pPr>
            <a:r>
              <a:rPr lang="en-US" sz="3000" dirty="0">
                <a:hlinkClick r:id="rId2"/>
              </a:rPr>
              <a:t>http://www.unaids.org/en/resources/fact-sheet</a:t>
            </a:r>
            <a:endParaRPr lang="en-US" sz="3000" dirty="0"/>
          </a:p>
          <a:p>
            <a:pPr marL="0" indent="0">
              <a:buNone/>
            </a:pPr>
            <a:r>
              <a:rPr lang="en-US" sz="3000" dirty="0"/>
              <a:t>World Health Organization, 2018</a:t>
            </a:r>
          </a:p>
          <a:p>
            <a:pPr marL="0" indent="0">
              <a:buNone/>
            </a:pPr>
            <a:r>
              <a:rPr lang="en-US" sz="3000" dirty="0">
                <a:hlinkClick r:id="rId3"/>
              </a:rPr>
              <a:t>http://www.who.int/news-room/fact-sheets/detail/hiv-aids</a:t>
            </a:r>
            <a:endParaRPr lang="en-US" sz="3000" dirty="0"/>
          </a:p>
          <a:p>
            <a:pPr marL="0" indent="0">
              <a:buNone/>
            </a:pPr>
            <a:endParaRPr lang="en-US" sz="3000" dirty="0"/>
          </a:p>
          <a:p>
            <a:pPr marL="0" indent="0">
              <a:buNone/>
            </a:pPr>
            <a:endParaRPr lang="en-US" sz="3400" dirty="0"/>
          </a:p>
          <a:p>
            <a:pPr marL="0" indent="0">
              <a:buNone/>
            </a:pPr>
            <a:endParaRPr lang="en-US" sz="7200" dirty="0"/>
          </a:p>
          <a:p>
            <a:endParaRPr lang="en-US" sz="6700" dirty="0"/>
          </a:p>
          <a:p>
            <a:pPr marL="0" indent="0">
              <a:buNone/>
            </a:pPr>
            <a:endParaRPr lang="en-US" sz="6700" dirty="0"/>
          </a:p>
          <a:p>
            <a:pPr marL="0" indent="0">
              <a:buNone/>
            </a:pPr>
            <a:endParaRPr lang="en-US" sz="67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sz="5100" dirty="0"/>
          </a:p>
        </p:txBody>
      </p:sp>
      <p:sp>
        <p:nvSpPr>
          <p:cNvPr id="4" name="Rectangle 3"/>
          <p:cNvSpPr/>
          <p:nvPr/>
        </p:nvSpPr>
        <p:spPr>
          <a:xfrm>
            <a:off x="3810000" y="2551838"/>
            <a:ext cx="4572000" cy="646331"/>
          </a:xfrm>
          <a:prstGeom prst="rect">
            <a:avLst/>
          </a:prstGeom>
        </p:spPr>
        <p:txBody>
          <a:bodyPr>
            <a:spAutoFit/>
          </a:bodyPr>
          <a:lstStyle/>
          <a:p>
            <a:br>
              <a:rPr lang="en-US" dirty="0"/>
            </a:br>
            <a:endParaRPr lang="en-US" dirty="0"/>
          </a:p>
        </p:txBody>
      </p:sp>
    </p:spTree>
    <p:extLst>
      <p:ext uri="{BB962C8B-B14F-4D97-AF65-F5344CB8AC3E}">
        <p14:creationId xmlns:p14="http://schemas.microsoft.com/office/powerpoint/2010/main" val="2210865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128016"/>
            <a:ext cx="11887200" cy="1195817"/>
          </a:xfrm>
        </p:spPr>
        <p:txBody>
          <a:bodyPr>
            <a:noAutofit/>
          </a:bodyPr>
          <a:lstStyle/>
          <a:p>
            <a:br>
              <a:rPr lang="en-US" sz="4000" dirty="0"/>
            </a:br>
            <a:br>
              <a:rPr lang="en-US" sz="4000" dirty="0">
                <a:solidFill>
                  <a:srgbClr val="C00000"/>
                </a:solidFill>
              </a:rPr>
            </a:br>
            <a:r>
              <a:rPr lang="en-US" sz="4000" dirty="0">
                <a:solidFill>
                  <a:srgbClr val="C00000"/>
                </a:solidFill>
              </a:rPr>
              <a:t>“AIDS in America - Forgotten but Not Gone” El-Sadr et al.</a:t>
            </a:r>
            <a:br>
              <a:rPr lang="en-US" sz="4000" dirty="0">
                <a:solidFill>
                  <a:srgbClr val="C00000"/>
                </a:solidFill>
              </a:rPr>
            </a:br>
            <a:br>
              <a:rPr lang="en-US" sz="4000" dirty="0">
                <a:solidFill>
                  <a:srgbClr val="C00000"/>
                </a:solidFill>
              </a:rPr>
            </a:br>
            <a:endParaRPr lang="en-US" sz="4000" dirty="0">
              <a:solidFill>
                <a:srgbClr val="C00000"/>
              </a:solidFill>
            </a:endParaRPr>
          </a:p>
        </p:txBody>
      </p:sp>
      <p:sp>
        <p:nvSpPr>
          <p:cNvPr id="3" name="Content Placeholder 2"/>
          <p:cNvSpPr>
            <a:spLocks noGrp="1"/>
          </p:cNvSpPr>
          <p:nvPr>
            <p:ph idx="1"/>
          </p:nvPr>
        </p:nvSpPr>
        <p:spPr>
          <a:xfrm>
            <a:off x="1120462" y="1600200"/>
            <a:ext cx="9738507" cy="4968025"/>
          </a:xfrm>
        </p:spPr>
        <p:txBody>
          <a:bodyPr>
            <a:normAutofit fontScale="92500" lnSpcReduction="10000"/>
          </a:bodyPr>
          <a:lstStyle/>
          <a:p>
            <a:r>
              <a:rPr lang="en-US" sz="3200" dirty="0"/>
              <a:t>More than 1.1 million people in the U.S. are living with HIV today</a:t>
            </a:r>
          </a:p>
          <a:p>
            <a:r>
              <a:rPr lang="en-US" sz="3200" dirty="0"/>
              <a:t>1 in 7 of persons with HIV do not know they are infected </a:t>
            </a:r>
          </a:p>
          <a:p>
            <a:r>
              <a:rPr lang="en-US" sz="3200" dirty="0"/>
              <a:t>162,500 or 15% of persons are unaware of their infection and can unknowingly infect others</a:t>
            </a:r>
          </a:p>
          <a:p>
            <a:r>
              <a:rPr lang="en-US" sz="3200" dirty="0"/>
              <a:t>An estimated 40,000 persons are newly infected with HIV each year </a:t>
            </a:r>
          </a:p>
          <a:p>
            <a:pPr marL="0" indent="0" fontAlgn="base">
              <a:buNone/>
            </a:pPr>
            <a:endParaRPr lang="en-US" sz="3200" dirty="0">
              <a:solidFill>
                <a:srgbClr val="C00000"/>
              </a:solidFill>
            </a:endParaRPr>
          </a:p>
          <a:p>
            <a:pPr marL="0" indent="0" fontAlgn="base">
              <a:buNone/>
            </a:pPr>
            <a:r>
              <a:rPr lang="en-US" sz="2200" u="sng" dirty="0">
                <a:hlinkClick r:id="rId3"/>
              </a:rPr>
              <a:t>http://www.cdc.gov/hiv/statistics/basics/ataglance.html</a:t>
            </a:r>
            <a:endParaRPr lang="en-US" sz="2200" u="sng" dirty="0"/>
          </a:p>
          <a:p>
            <a:pPr marL="0" indent="0" fontAlgn="base">
              <a:buNone/>
            </a:pPr>
            <a:r>
              <a:rPr lang="en-US" sz="2200" u="sng" dirty="0">
                <a:hlinkClick r:id="rId4"/>
              </a:rPr>
              <a:t>https://www.hiv.gov/hiv-basics/overview/data-and-trends/statistics</a:t>
            </a:r>
            <a:endParaRPr lang="en-US" sz="2200" u="sng" dirty="0"/>
          </a:p>
          <a:p>
            <a:pPr marL="0" indent="0" fontAlgn="base">
              <a:buNone/>
            </a:pPr>
            <a:r>
              <a:rPr lang="en-US" sz="2200" dirty="0"/>
              <a:t>El-Sadr et al. AIDS in America </a:t>
            </a:r>
            <a:r>
              <a:rPr lang="mr-IN" sz="2200" dirty="0"/>
              <a:t>–</a:t>
            </a:r>
            <a:r>
              <a:rPr lang="en-US" sz="2200" dirty="0"/>
              <a:t> Forgotten but not gone. </a:t>
            </a:r>
            <a:r>
              <a:rPr lang="en-US" sz="2200" i="1" dirty="0"/>
              <a:t>N </a:t>
            </a:r>
            <a:r>
              <a:rPr lang="en-US" sz="2200" i="1" dirty="0" err="1"/>
              <a:t>Engl</a:t>
            </a:r>
            <a:r>
              <a:rPr lang="en-US" sz="2200" i="1" dirty="0"/>
              <a:t> J Med</a:t>
            </a:r>
            <a:r>
              <a:rPr lang="en-US" sz="2200" dirty="0"/>
              <a:t> 2010</a:t>
            </a:r>
          </a:p>
          <a:p>
            <a:pPr fontAlgn="base"/>
            <a:endParaRPr lang="en-US" dirty="0"/>
          </a:p>
        </p:txBody>
      </p:sp>
      <p:sp>
        <p:nvSpPr>
          <p:cNvPr id="5" name="Rectangle 4"/>
          <p:cNvSpPr/>
          <p:nvPr/>
        </p:nvSpPr>
        <p:spPr>
          <a:xfrm>
            <a:off x="3810000" y="2690337"/>
            <a:ext cx="4572000" cy="646331"/>
          </a:xfrm>
          <a:prstGeom prst="rect">
            <a:avLst/>
          </a:prstGeom>
        </p:spPr>
        <p:txBody>
          <a:bodyPr>
            <a:spAutoFit/>
          </a:bodyPr>
          <a:lstStyle/>
          <a:p>
            <a:pPr fontAlgn="base"/>
            <a:endParaRPr lang="en-US" dirty="0">
              <a:solidFill>
                <a:srgbClr val="FFFFFF"/>
              </a:solidFill>
            </a:endParaRPr>
          </a:p>
          <a:p>
            <a:r>
              <a:rPr lang="en-US" dirty="0">
                <a:solidFill>
                  <a:srgbClr val="FFFFFF"/>
                </a:solidFill>
              </a:rPr>
              <a:t> </a:t>
            </a:r>
          </a:p>
        </p:txBody>
      </p:sp>
    </p:spTree>
    <p:extLst>
      <p:ext uri="{BB962C8B-B14F-4D97-AF65-F5344CB8AC3E}">
        <p14:creationId xmlns:p14="http://schemas.microsoft.com/office/powerpoint/2010/main" val="2205113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70" y="218364"/>
            <a:ext cx="11951729" cy="968992"/>
          </a:xfrm>
        </p:spPr>
        <p:txBody>
          <a:bodyPr>
            <a:normAutofit fontScale="90000"/>
          </a:bodyPr>
          <a:lstStyle/>
          <a:p>
            <a:br>
              <a:rPr lang="en-US" sz="3600" dirty="0"/>
            </a:br>
            <a:br>
              <a:rPr lang="en-US" dirty="0">
                <a:solidFill>
                  <a:srgbClr val="C00000"/>
                </a:solidFill>
              </a:rPr>
            </a:br>
            <a:r>
              <a:rPr lang="en-US" dirty="0">
                <a:solidFill>
                  <a:srgbClr val="C00000"/>
                </a:solidFill>
              </a:rPr>
              <a:t>“AIDS in America - Forgotten but Not Gone” El-Sadr et al.</a:t>
            </a:r>
            <a:br>
              <a:rPr lang="en-US" dirty="0">
                <a:solidFill>
                  <a:srgbClr val="C00000"/>
                </a:solidFill>
              </a:rPr>
            </a:br>
            <a:br>
              <a:rPr lang="en-US" dirty="0">
                <a:solidFill>
                  <a:srgbClr val="C00000"/>
                </a:solidFill>
              </a:rPr>
            </a:br>
            <a:endParaRPr lang="en-US" dirty="0">
              <a:solidFill>
                <a:srgbClr val="C00000"/>
              </a:solidFill>
            </a:endParaRPr>
          </a:p>
        </p:txBody>
      </p:sp>
      <p:sp>
        <p:nvSpPr>
          <p:cNvPr id="3" name="Content Placeholder 2"/>
          <p:cNvSpPr>
            <a:spLocks noGrp="1"/>
          </p:cNvSpPr>
          <p:nvPr>
            <p:ph idx="1"/>
          </p:nvPr>
        </p:nvSpPr>
        <p:spPr>
          <a:xfrm>
            <a:off x="493776" y="1873405"/>
            <a:ext cx="10936224" cy="4868684"/>
          </a:xfrm>
        </p:spPr>
        <p:txBody>
          <a:bodyPr>
            <a:normAutofit/>
          </a:bodyPr>
          <a:lstStyle/>
          <a:p>
            <a:r>
              <a:rPr lang="en-US" sz="3200" dirty="0"/>
              <a:t>Each year there are about 12,000 deaths (due any cause) of people with diagnosed HIV infection</a:t>
            </a:r>
          </a:p>
          <a:p>
            <a:r>
              <a:rPr lang="en-US" sz="3200" dirty="0"/>
              <a:t>Each year there are about 7,000 deaths were attributed directly to HIV</a:t>
            </a:r>
          </a:p>
          <a:p>
            <a:r>
              <a:rPr lang="en-US" sz="3200" dirty="0">
                <a:solidFill>
                  <a:srgbClr val="C00000"/>
                </a:solidFill>
              </a:rPr>
              <a:t>HIV is a preventable illness </a:t>
            </a:r>
            <a:br>
              <a:rPr lang="en-US" dirty="0"/>
            </a:br>
            <a:endParaRPr lang="en-US" dirty="0">
              <a:solidFill>
                <a:srgbClr val="C00000"/>
              </a:solidFill>
            </a:endParaRPr>
          </a:p>
          <a:p>
            <a:pPr marL="0" indent="0" fontAlgn="base">
              <a:buNone/>
            </a:pPr>
            <a:r>
              <a:rPr lang="en-US" u="sng" dirty="0">
                <a:hlinkClick r:id="rId3"/>
              </a:rPr>
              <a:t>http://www.cdc.gov/hiv/statistics/basics/ataglance.html</a:t>
            </a:r>
            <a:endParaRPr lang="en-US" u="sng" dirty="0"/>
          </a:p>
          <a:p>
            <a:pPr marL="0" indent="0" fontAlgn="base">
              <a:buNone/>
            </a:pPr>
            <a:r>
              <a:rPr lang="en-US" u="sng" dirty="0">
                <a:hlinkClick r:id="rId4"/>
              </a:rPr>
              <a:t>https://www.hiv.gov/hiv-basics/overview/data-and-trends/statistics</a:t>
            </a:r>
            <a:endParaRPr lang="en-US" u="sng" dirty="0"/>
          </a:p>
          <a:p>
            <a:pPr marL="0" indent="0" fontAlgn="base">
              <a:buNone/>
            </a:pPr>
            <a:r>
              <a:rPr lang="en-US" dirty="0"/>
              <a:t>El-Sadr et al. AIDS in America </a:t>
            </a:r>
            <a:r>
              <a:rPr lang="mr-IN" dirty="0"/>
              <a:t>–</a:t>
            </a:r>
            <a:r>
              <a:rPr lang="en-US" dirty="0"/>
              <a:t> Forgotten but not gone. </a:t>
            </a:r>
            <a:r>
              <a:rPr lang="en-US" i="1" dirty="0"/>
              <a:t>N </a:t>
            </a:r>
            <a:r>
              <a:rPr lang="en-US" i="1" dirty="0" err="1"/>
              <a:t>Engl</a:t>
            </a:r>
            <a:r>
              <a:rPr lang="en-US" i="1" dirty="0"/>
              <a:t> J Med</a:t>
            </a:r>
            <a:r>
              <a:rPr lang="en-US" dirty="0"/>
              <a:t> 2010</a:t>
            </a:r>
          </a:p>
          <a:p>
            <a:pPr fontAlgn="base"/>
            <a:endParaRPr lang="en-US" dirty="0"/>
          </a:p>
        </p:txBody>
      </p:sp>
      <p:sp>
        <p:nvSpPr>
          <p:cNvPr id="5" name="Rectangle 4"/>
          <p:cNvSpPr/>
          <p:nvPr/>
        </p:nvSpPr>
        <p:spPr>
          <a:xfrm>
            <a:off x="3810000" y="2690337"/>
            <a:ext cx="4572000" cy="646331"/>
          </a:xfrm>
          <a:prstGeom prst="rect">
            <a:avLst/>
          </a:prstGeom>
        </p:spPr>
        <p:txBody>
          <a:bodyPr>
            <a:spAutoFit/>
          </a:bodyPr>
          <a:lstStyle/>
          <a:p>
            <a:pPr fontAlgn="base"/>
            <a:endParaRPr lang="en-US" dirty="0">
              <a:solidFill>
                <a:srgbClr val="FFFFFF"/>
              </a:solidFill>
            </a:endParaRPr>
          </a:p>
          <a:p>
            <a:r>
              <a:rPr lang="en-US" dirty="0">
                <a:solidFill>
                  <a:srgbClr val="FFFFFF"/>
                </a:solidFill>
              </a:rPr>
              <a:t> </a:t>
            </a:r>
          </a:p>
        </p:txBody>
      </p:sp>
    </p:spTree>
    <p:extLst>
      <p:ext uri="{BB962C8B-B14F-4D97-AF65-F5344CB8AC3E}">
        <p14:creationId xmlns:p14="http://schemas.microsoft.com/office/powerpoint/2010/main" val="3051956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4B97F-A994-A84A-AC2E-2C276C106407}"/>
              </a:ext>
            </a:extLst>
          </p:cNvPr>
          <p:cNvSpPr>
            <a:spLocks noGrp="1"/>
          </p:cNvSpPr>
          <p:nvPr>
            <p:ph type="title"/>
          </p:nvPr>
        </p:nvSpPr>
        <p:spPr/>
        <p:txBody>
          <a:bodyPr/>
          <a:lstStyle/>
          <a:p>
            <a:r>
              <a:rPr lang="en-US" dirty="0">
                <a:solidFill>
                  <a:srgbClr val="C00000"/>
                </a:solidFill>
              </a:rPr>
              <a:t>History of HIV Psychiatry – Began in 1981 but did not appear in the Literature until 1983</a:t>
            </a:r>
          </a:p>
        </p:txBody>
      </p:sp>
      <p:sp>
        <p:nvSpPr>
          <p:cNvPr id="3" name="Content Placeholder 2">
            <a:extLst>
              <a:ext uri="{FF2B5EF4-FFF2-40B4-BE49-F238E27FC236}">
                <a16:creationId xmlns:a16="http://schemas.microsoft.com/office/drawing/2014/main" id="{76B83C02-69F0-E04B-A50D-556BA5E9452F}"/>
              </a:ext>
            </a:extLst>
          </p:cNvPr>
          <p:cNvSpPr>
            <a:spLocks noGrp="1"/>
          </p:cNvSpPr>
          <p:nvPr>
            <p:ph idx="1"/>
          </p:nvPr>
        </p:nvSpPr>
        <p:spPr>
          <a:xfrm>
            <a:off x="838200" y="1825624"/>
            <a:ext cx="10515600" cy="5032375"/>
          </a:xfrm>
        </p:spPr>
        <p:txBody>
          <a:bodyPr/>
          <a:lstStyle/>
          <a:p>
            <a:pPr marL="0" indent="0">
              <a:buNone/>
            </a:pPr>
            <a:r>
              <a:rPr lang="en-US" dirty="0"/>
              <a:t>The first article, written by Holtz and colleagues (1983), was essentially a plea for attention to the psychosocial aspects of AIDS. They stated that “noticeably absent in the flurry of publications about the current epidemic of acquired immune deficiency syndrome (AIDS) is reference to the psychosocial impact of this devastating new syndrome.” The authors deplored ostracism of persons with AIDS by both their families and their medical systems of care. These authors were the first to describe the profound withdrawal from human contact as the “sheet sign” observed when persons with AIDS hid under their sheet and completely covered their faces. </a:t>
            </a:r>
          </a:p>
        </p:txBody>
      </p:sp>
    </p:spTree>
    <p:extLst>
      <p:ext uri="{BB962C8B-B14F-4D97-AF65-F5344CB8AC3E}">
        <p14:creationId xmlns:p14="http://schemas.microsoft.com/office/powerpoint/2010/main" val="170840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C3063-2523-8A4A-9DBE-FE16AC1380EB}"/>
              </a:ext>
            </a:extLst>
          </p:cNvPr>
          <p:cNvSpPr>
            <a:spLocks noGrp="1"/>
          </p:cNvSpPr>
          <p:nvPr>
            <p:ph type="title"/>
          </p:nvPr>
        </p:nvSpPr>
        <p:spPr>
          <a:xfrm>
            <a:off x="838200" y="365125"/>
            <a:ext cx="10515600" cy="876821"/>
          </a:xfrm>
        </p:spPr>
        <p:txBody>
          <a:bodyPr/>
          <a:lstStyle/>
          <a:p>
            <a:r>
              <a:rPr lang="en-US" dirty="0">
                <a:solidFill>
                  <a:srgbClr val="C00000"/>
                </a:solidFill>
              </a:rPr>
              <a:t>First Article by a Psychiatrist – Dr. Nichols</a:t>
            </a:r>
          </a:p>
        </p:txBody>
      </p:sp>
      <p:sp>
        <p:nvSpPr>
          <p:cNvPr id="3" name="Content Placeholder 2">
            <a:extLst>
              <a:ext uri="{FF2B5EF4-FFF2-40B4-BE49-F238E27FC236}">
                <a16:creationId xmlns:a16="http://schemas.microsoft.com/office/drawing/2014/main" id="{66F9B056-75D0-8645-A736-C35630451FB6}"/>
              </a:ext>
            </a:extLst>
          </p:cNvPr>
          <p:cNvSpPr>
            <a:spLocks noGrp="1"/>
          </p:cNvSpPr>
          <p:nvPr>
            <p:ph idx="1"/>
          </p:nvPr>
        </p:nvSpPr>
        <p:spPr>
          <a:xfrm>
            <a:off x="838200" y="1364776"/>
            <a:ext cx="10515600" cy="5349923"/>
          </a:xfrm>
        </p:spPr>
        <p:txBody>
          <a:bodyPr>
            <a:normAutofit/>
          </a:bodyPr>
          <a:lstStyle/>
          <a:p>
            <a:r>
              <a:rPr lang="en-US" sz="3200" dirty="0"/>
              <a:t>The first psychiatrist to address these issues was Stuart E. Nichols (1983) </a:t>
            </a:r>
          </a:p>
          <a:p>
            <a:r>
              <a:rPr lang="en-US" sz="3200" dirty="0"/>
              <a:t>In his article in </a:t>
            </a:r>
            <a:r>
              <a:rPr lang="en-US" sz="3200" i="1" dirty="0"/>
              <a:t>Psychosomatics,</a:t>
            </a:r>
            <a:r>
              <a:rPr lang="en-US" sz="3200" dirty="0"/>
              <a:t> Nichols described the need for compassion, support, and understanding to address the fear, depression, and alienation experienced by patients </a:t>
            </a:r>
          </a:p>
          <a:p>
            <a:r>
              <a:rPr lang="en-US" sz="3200" dirty="0"/>
              <a:t>He also made recommendations for use of psychotherapy and group therapy as well as antidepressant medications to help persons with AIDS cope with intense feelings about this new illness that was still of undetermined etiology</a:t>
            </a:r>
          </a:p>
        </p:txBody>
      </p:sp>
    </p:spTree>
    <p:extLst>
      <p:ext uri="{BB962C8B-B14F-4D97-AF65-F5344CB8AC3E}">
        <p14:creationId xmlns:p14="http://schemas.microsoft.com/office/powerpoint/2010/main" val="5142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560560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C3063-2523-8A4A-9DBE-FE16AC1380EB}"/>
              </a:ext>
            </a:extLst>
          </p:cNvPr>
          <p:cNvSpPr>
            <a:spLocks noGrp="1"/>
          </p:cNvSpPr>
          <p:nvPr>
            <p:ph type="title"/>
          </p:nvPr>
        </p:nvSpPr>
        <p:spPr>
          <a:xfrm>
            <a:off x="490654" y="365125"/>
            <a:ext cx="10863146" cy="876821"/>
          </a:xfrm>
        </p:spPr>
        <p:txBody>
          <a:bodyPr/>
          <a:lstStyle/>
          <a:p>
            <a:r>
              <a:rPr lang="en-US" dirty="0">
                <a:solidFill>
                  <a:srgbClr val="C00000"/>
                </a:solidFill>
              </a:rPr>
              <a:t>First Article by a Psychiatrist – Dr. Nichols</a:t>
            </a:r>
          </a:p>
        </p:txBody>
      </p:sp>
      <p:sp>
        <p:nvSpPr>
          <p:cNvPr id="3" name="Content Placeholder 2">
            <a:extLst>
              <a:ext uri="{FF2B5EF4-FFF2-40B4-BE49-F238E27FC236}">
                <a16:creationId xmlns:a16="http://schemas.microsoft.com/office/drawing/2014/main" id="{66F9B056-75D0-8645-A736-C35630451FB6}"/>
              </a:ext>
            </a:extLst>
          </p:cNvPr>
          <p:cNvSpPr>
            <a:spLocks noGrp="1"/>
          </p:cNvSpPr>
          <p:nvPr>
            <p:ph idx="1"/>
          </p:nvPr>
        </p:nvSpPr>
        <p:spPr>
          <a:xfrm>
            <a:off x="490654" y="1364776"/>
            <a:ext cx="11162370" cy="5349923"/>
          </a:xfrm>
        </p:spPr>
        <p:txBody>
          <a:bodyPr>
            <a:normAutofit/>
          </a:bodyPr>
          <a:lstStyle/>
          <a:p>
            <a:pPr marL="0" indent="0">
              <a:buNone/>
            </a:pPr>
            <a:endParaRPr lang="en-US" sz="4000" dirty="0"/>
          </a:p>
          <a:p>
            <a:pPr marL="0" indent="0">
              <a:buNone/>
            </a:pPr>
            <a:r>
              <a:rPr lang="en-US" sz="4000" dirty="0"/>
              <a:t>“Since AIDS apparently is a new disease, there is no specific psychiatric literature to which one can refer for guidance. One must be willing to attempt to provide competent and compassionate care in an area with more questions than answers.”</a:t>
            </a:r>
          </a:p>
          <a:p>
            <a:pPr marL="0" indent="0">
              <a:buNone/>
            </a:pPr>
            <a:endParaRPr lang="en-US" sz="4000" dirty="0"/>
          </a:p>
          <a:p>
            <a:pPr marL="0" indent="0">
              <a:buNone/>
            </a:pPr>
            <a:r>
              <a:rPr lang="en-US" dirty="0"/>
              <a:t>Nichols SE. Psychiatric aspects of AIDS. </a:t>
            </a:r>
            <a:r>
              <a:rPr lang="en-US" i="1" dirty="0"/>
              <a:t>Psychosomatics </a:t>
            </a:r>
            <a:r>
              <a:rPr lang="en-US" dirty="0"/>
              <a:t>1983; 24:1083-1085</a:t>
            </a:r>
            <a:r>
              <a:rPr lang="en-US" sz="4000" dirty="0"/>
              <a:t> </a:t>
            </a:r>
          </a:p>
        </p:txBody>
      </p:sp>
    </p:spTree>
    <p:extLst>
      <p:ext uri="{BB962C8B-B14F-4D97-AF65-F5344CB8AC3E}">
        <p14:creationId xmlns:p14="http://schemas.microsoft.com/office/powerpoint/2010/main" val="2721227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3FEA-A6E0-DA42-820D-0070E8C00ABE}"/>
              </a:ext>
            </a:extLst>
          </p:cNvPr>
          <p:cNvSpPr>
            <a:spLocks noGrp="1"/>
          </p:cNvSpPr>
          <p:nvPr>
            <p:ph type="title"/>
          </p:nvPr>
        </p:nvSpPr>
        <p:spPr>
          <a:xfrm>
            <a:off x="838199" y="-1"/>
            <a:ext cx="10653216" cy="1323834"/>
          </a:xfrm>
        </p:spPr>
        <p:txBody>
          <a:bodyPr>
            <a:normAutofit fontScale="90000"/>
          </a:bodyPr>
          <a:lstStyle/>
          <a:p>
            <a:r>
              <a:rPr lang="en-US" dirty="0">
                <a:solidFill>
                  <a:srgbClr val="C00000"/>
                </a:solidFill>
              </a:rPr>
              <a:t>Early Literature of HIV Psychiatry</a:t>
            </a:r>
            <a:br>
              <a:rPr lang="en-US" dirty="0">
                <a:solidFill>
                  <a:srgbClr val="C00000"/>
                </a:solidFill>
              </a:rPr>
            </a:br>
            <a:r>
              <a:rPr lang="en-US" sz="2000" dirty="0"/>
              <a:t>Cohen MA. History of AIDS Psychiatry – A Biopsychosocial Approach – Paradigm and Paradox</a:t>
            </a:r>
            <a:r>
              <a:rPr lang="en-US" sz="2000" b="1" dirty="0"/>
              <a:t>. </a:t>
            </a:r>
            <a:r>
              <a:rPr lang="en-US" sz="2000" dirty="0"/>
              <a:t>In: </a:t>
            </a:r>
            <a:r>
              <a:rPr lang="en-US" sz="2000" i="1" dirty="0"/>
              <a:t>Comprehensive Textbook of AIDS Psychiatry.</a:t>
            </a:r>
            <a:r>
              <a:rPr lang="en-US" sz="2000" dirty="0"/>
              <a:t> MA Cohen and JM Gorman, Eds. (pp. 3-14). Oxford University Press, New York, 2008. </a:t>
            </a:r>
            <a:endParaRPr lang="en-US" sz="2000" dirty="0">
              <a:solidFill>
                <a:srgbClr val="C00000"/>
              </a:solidFill>
            </a:endParaRPr>
          </a:p>
        </p:txBody>
      </p:sp>
      <p:graphicFrame>
        <p:nvGraphicFramePr>
          <p:cNvPr id="4" name="Content Placeholder 3">
            <a:extLst>
              <a:ext uri="{FF2B5EF4-FFF2-40B4-BE49-F238E27FC236}">
                <a16:creationId xmlns:a16="http://schemas.microsoft.com/office/drawing/2014/main" id="{0FB317B7-2130-EC43-9F6B-169E050D37FB}"/>
              </a:ext>
            </a:extLst>
          </p:cNvPr>
          <p:cNvGraphicFramePr>
            <a:graphicFrameLocks noGrp="1"/>
          </p:cNvGraphicFramePr>
          <p:nvPr>
            <p:ph idx="1"/>
            <p:extLst/>
          </p:nvPr>
        </p:nvGraphicFramePr>
        <p:xfrm>
          <a:off x="838200" y="1446662"/>
          <a:ext cx="10515601" cy="5268036"/>
        </p:xfrm>
        <a:graphic>
          <a:graphicData uri="http://schemas.openxmlformats.org/drawingml/2006/table">
            <a:tbl>
              <a:tblPr firstRow="1" bandRow="1">
                <a:tableStyleId>{5C22544A-7EE6-4342-B048-85BDC9FD1C3A}</a:tableStyleId>
              </a:tblPr>
              <a:tblGrid>
                <a:gridCol w="1357871">
                  <a:extLst>
                    <a:ext uri="{9D8B030D-6E8A-4147-A177-3AD203B41FA5}">
                      <a16:colId xmlns:a16="http://schemas.microsoft.com/office/drawing/2014/main" val="1844668873"/>
                    </a:ext>
                  </a:extLst>
                </a:gridCol>
                <a:gridCol w="9157730">
                  <a:extLst>
                    <a:ext uri="{9D8B030D-6E8A-4147-A177-3AD203B41FA5}">
                      <a16:colId xmlns:a16="http://schemas.microsoft.com/office/drawing/2014/main" val="1547202060"/>
                    </a:ext>
                  </a:extLst>
                </a:gridCol>
              </a:tblGrid>
              <a:tr h="834486">
                <a:tc>
                  <a:txBody>
                    <a:bodyPr/>
                    <a:lstStyle/>
                    <a:p>
                      <a:pPr marL="0" marR="0" algn="l">
                        <a:spcBef>
                          <a:spcPts val="1000"/>
                        </a:spcBef>
                        <a:spcAft>
                          <a:spcPts val="1000"/>
                        </a:spcAft>
                      </a:pPr>
                      <a:r>
                        <a:rPr lang="en-US" sz="1700">
                          <a:effectLst/>
                        </a:rPr>
                        <a:t>Year</a:t>
                      </a:r>
                      <a:endParaRPr lang="en-US" sz="1700">
                        <a:effectLst/>
                        <a:latin typeface="Times New Roman" panose="02020603050405020304" pitchFamily="18" charset="0"/>
                        <a:ea typeface="Times New Roman" panose="02020603050405020304" pitchFamily="18" charset="0"/>
                      </a:endParaRPr>
                    </a:p>
                  </a:txBody>
                  <a:tcPr marL="94735" marR="94735" marT="0" marB="0"/>
                </a:tc>
                <a:tc>
                  <a:txBody>
                    <a:bodyPr/>
                    <a:lstStyle/>
                    <a:p>
                      <a:pPr marL="0" marR="0" algn="ctr">
                        <a:spcBef>
                          <a:spcPts val="1000"/>
                        </a:spcBef>
                        <a:spcAft>
                          <a:spcPts val="1000"/>
                        </a:spcAft>
                      </a:pPr>
                      <a:r>
                        <a:rPr lang="en-US" sz="1700" dirty="0">
                          <a:effectLst/>
                        </a:rPr>
                        <a:t>Issues Addressed, Comments</a:t>
                      </a:r>
                      <a:endParaRPr lang="en-US" sz="1700" dirty="0">
                        <a:effectLst/>
                        <a:latin typeface="Times New Roman" panose="02020603050405020304" pitchFamily="18" charset="0"/>
                        <a:ea typeface="Times New Roman" panose="02020603050405020304" pitchFamily="18" charset="0"/>
                      </a:endParaRPr>
                    </a:p>
                  </a:txBody>
                  <a:tcPr marL="94735" marR="94735" marT="0" marB="0"/>
                </a:tc>
                <a:extLst>
                  <a:ext uri="{0D108BD9-81ED-4DB2-BD59-A6C34878D82A}">
                    <a16:rowId xmlns:a16="http://schemas.microsoft.com/office/drawing/2014/main" val="2126082926"/>
                  </a:ext>
                </a:extLst>
              </a:tr>
              <a:tr h="928305">
                <a:tc>
                  <a:txBody>
                    <a:bodyPr/>
                    <a:lstStyle/>
                    <a:p>
                      <a:pPr marL="0" marR="0">
                        <a:spcBef>
                          <a:spcPts val="0"/>
                        </a:spcBef>
                        <a:spcAft>
                          <a:spcPts val="0"/>
                        </a:spcAft>
                      </a:pPr>
                      <a:r>
                        <a:rPr lang="en-US" sz="1700">
                          <a:effectLst/>
                        </a:rPr>
                        <a:t>1983</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tc>
                  <a:txBody>
                    <a:bodyPr/>
                    <a:lstStyle/>
                    <a:p>
                      <a:pPr marL="0" marR="0">
                        <a:lnSpc>
                          <a:spcPct val="150000"/>
                        </a:lnSpc>
                        <a:spcBef>
                          <a:spcPts val="0"/>
                        </a:spcBef>
                        <a:spcAft>
                          <a:spcPts val="0"/>
                        </a:spcAft>
                      </a:pPr>
                      <a:r>
                        <a:rPr lang="en-US" sz="1700">
                          <a:effectLst/>
                        </a:rPr>
                        <a:t>Psychosocial impact of AIDS—ostracism, the “sheet sign,” and the need for psychiatric literature about AIDS (Holtz et al.)</a:t>
                      </a:r>
                      <a:endParaRPr lang="en-US" sz="1700">
                        <a:effectLst/>
                        <a:latin typeface="Times New Roman" panose="02020603050405020304" pitchFamily="18" charset="0"/>
                        <a:ea typeface="MS Mincho" panose="02020609040205080304" pitchFamily="49" charset="-128"/>
                        <a:cs typeface="Courier New" panose="02070309020205020404" pitchFamily="49" charset="0"/>
                      </a:endParaRPr>
                    </a:p>
                  </a:txBody>
                  <a:tcPr marL="94735" marR="94735" marT="0" marB="0"/>
                </a:tc>
                <a:extLst>
                  <a:ext uri="{0D108BD9-81ED-4DB2-BD59-A6C34878D82A}">
                    <a16:rowId xmlns:a16="http://schemas.microsoft.com/office/drawing/2014/main" val="558067766"/>
                  </a:ext>
                </a:extLst>
              </a:tr>
              <a:tr h="676451">
                <a:tc>
                  <a:txBody>
                    <a:bodyPr/>
                    <a:lstStyle/>
                    <a:p>
                      <a:pPr marL="0" marR="0">
                        <a:spcBef>
                          <a:spcPts val="0"/>
                        </a:spcBef>
                        <a:spcAft>
                          <a:spcPts val="0"/>
                        </a:spcAft>
                      </a:pPr>
                      <a:r>
                        <a:rPr lang="en-US" sz="1700">
                          <a:effectLst/>
                        </a:rPr>
                        <a:t>1983</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tc>
                  <a:txBody>
                    <a:bodyPr/>
                    <a:lstStyle/>
                    <a:p>
                      <a:pPr marL="0" marR="0">
                        <a:spcBef>
                          <a:spcPts val="0"/>
                        </a:spcBef>
                        <a:spcAft>
                          <a:spcPts val="0"/>
                        </a:spcAft>
                      </a:pPr>
                      <a:r>
                        <a:rPr lang="en-US" sz="1700">
                          <a:effectLst/>
                        </a:rPr>
                        <a:t>Psychiatric aspects of AIDS—need for psychiatric consultations and for group therapy; first article by a psychiatrist about AIDS psychiatry (Nichols)</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extLst>
                  <a:ext uri="{0D108BD9-81ED-4DB2-BD59-A6C34878D82A}">
                    <a16:rowId xmlns:a16="http://schemas.microsoft.com/office/drawing/2014/main" val="2749011218"/>
                  </a:ext>
                </a:extLst>
              </a:tr>
              <a:tr h="368973">
                <a:tc>
                  <a:txBody>
                    <a:bodyPr/>
                    <a:lstStyle/>
                    <a:p>
                      <a:pPr marL="0" marR="0">
                        <a:spcBef>
                          <a:spcPts val="0"/>
                        </a:spcBef>
                        <a:spcAft>
                          <a:spcPts val="0"/>
                        </a:spcAft>
                      </a:pPr>
                      <a:r>
                        <a:rPr lang="en-US" sz="1700">
                          <a:effectLst/>
                        </a:rPr>
                        <a:t>1984</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tc>
                  <a:txBody>
                    <a:bodyPr/>
                    <a:lstStyle/>
                    <a:p>
                      <a:pPr marL="0" marR="0">
                        <a:spcBef>
                          <a:spcPts val="0"/>
                        </a:spcBef>
                        <a:spcAft>
                          <a:spcPts val="0"/>
                        </a:spcAft>
                      </a:pPr>
                      <a:r>
                        <a:rPr lang="en-US" sz="1700">
                          <a:effectLst/>
                        </a:rPr>
                        <a:t>Psychiatric implications of AIDS—the first book about AIDS psychiatry (Nichols and Ostrow)</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extLst>
                  <a:ext uri="{0D108BD9-81ED-4DB2-BD59-A6C34878D82A}">
                    <a16:rowId xmlns:a16="http://schemas.microsoft.com/office/drawing/2014/main" val="2440094010"/>
                  </a:ext>
                </a:extLst>
              </a:tr>
              <a:tr h="676451">
                <a:tc>
                  <a:txBody>
                    <a:bodyPr/>
                    <a:lstStyle/>
                    <a:p>
                      <a:pPr marL="0" marR="0">
                        <a:spcBef>
                          <a:spcPts val="0"/>
                        </a:spcBef>
                        <a:spcAft>
                          <a:spcPts val="0"/>
                        </a:spcAft>
                      </a:pPr>
                      <a:r>
                        <a:rPr lang="en-US" sz="1700">
                          <a:effectLst/>
                        </a:rPr>
                        <a:t>1984</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tc>
                  <a:txBody>
                    <a:bodyPr/>
                    <a:lstStyle/>
                    <a:p>
                      <a:pPr marL="0" marR="0">
                        <a:spcBef>
                          <a:spcPts val="0"/>
                        </a:spcBef>
                        <a:spcAft>
                          <a:spcPts val="0"/>
                        </a:spcAft>
                      </a:pPr>
                      <a:r>
                        <a:rPr lang="en-US" sz="1700">
                          <a:effectLst/>
                        </a:rPr>
                        <a:t>Psychosocial aspects of AIDS—the first description of the biopsychosocial approach applied in the general care setting by Cohen (Deuchar)</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extLst>
                  <a:ext uri="{0D108BD9-81ED-4DB2-BD59-A6C34878D82A}">
                    <a16:rowId xmlns:a16="http://schemas.microsoft.com/office/drawing/2014/main" val="1918352019"/>
                  </a:ext>
                </a:extLst>
              </a:tr>
              <a:tr h="368973">
                <a:tc>
                  <a:txBody>
                    <a:bodyPr/>
                    <a:lstStyle/>
                    <a:p>
                      <a:pPr marL="0" marR="0">
                        <a:spcBef>
                          <a:spcPts val="0"/>
                        </a:spcBef>
                        <a:spcAft>
                          <a:spcPts val="0"/>
                        </a:spcAft>
                      </a:pPr>
                      <a:r>
                        <a:rPr lang="en-US" sz="1700">
                          <a:effectLst/>
                        </a:rPr>
                        <a:t>1984a</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tc>
                  <a:txBody>
                    <a:bodyPr/>
                    <a:lstStyle/>
                    <a:p>
                      <a:pPr marL="0" marR="0">
                        <a:spcBef>
                          <a:spcPts val="0"/>
                        </a:spcBef>
                        <a:spcAft>
                          <a:spcPts val="0"/>
                        </a:spcAft>
                      </a:pPr>
                      <a:r>
                        <a:rPr lang="en-US" sz="1700">
                          <a:effectLst/>
                        </a:rPr>
                        <a:t>AIDS anxiety in the “worried well” (Forstein)</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extLst>
                  <a:ext uri="{0D108BD9-81ED-4DB2-BD59-A6C34878D82A}">
                    <a16:rowId xmlns:a16="http://schemas.microsoft.com/office/drawing/2014/main" val="2105095992"/>
                  </a:ext>
                </a:extLst>
              </a:tr>
              <a:tr h="368973">
                <a:tc>
                  <a:txBody>
                    <a:bodyPr/>
                    <a:lstStyle/>
                    <a:p>
                      <a:pPr marL="0" marR="0">
                        <a:spcBef>
                          <a:spcPts val="0"/>
                        </a:spcBef>
                        <a:spcAft>
                          <a:spcPts val="0"/>
                        </a:spcAft>
                      </a:pPr>
                      <a:r>
                        <a:rPr lang="en-US" sz="1700">
                          <a:effectLst/>
                        </a:rPr>
                        <a:t>1984b</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tc>
                  <a:txBody>
                    <a:bodyPr/>
                    <a:lstStyle/>
                    <a:p>
                      <a:pPr marL="0" marR="0">
                        <a:spcBef>
                          <a:spcPts val="0"/>
                        </a:spcBef>
                        <a:spcAft>
                          <a:spcPts val="0"/>
                        </a:spcAft>
                      </a:pPr>
                      <a:r>
                        <a:rPr lang="en-US" sz="1700">
                          <a:effectLst/>
                        </a:rPr>
                        <a:t>Psychosocial impact of AIDS (Forstein)</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extLst>
                  <a:ext uri="{0D108BD9-81ED-4DB2-BD59-A6C34878D82A}">
                    <a16:rowId xmlns:a16="http://schemas.microsoft.com/office/drawing/2014/main" val="134925890"/>
                  </a:ext>
                </a:extLst>
              </a:tr>
              <a:tr h="676451">
                <a:tc>
                  <a:txBody>
                    <a:bodyPr/>
                    <a:lstStyle/>
                    <a:p>
                      <a:pPr marL="0" marR="0">
                        <a:spcBef>
                          <a:spcPts val="0"/>
                        </a:spcBef>
                        <a:spcAft>
                          <a:spcPts val="0"/>
                        </a:spcAft>
                      </a:pPr>
                      <a:r>
                        <a:rPr lang="en-US" sz="1700">
                          <a:effectLst/>
                        </a:rPr>
                        <a:t>1984</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tc>
                  <a:txBody>
                    <a:bodyPr/>
                    <a:lstStyle/>
                    <a:p>
                      <a:pPr marL="0" marR="0">
                        <a:spcBef>
                          <a:spcPts val="0"/>
                        </a:spcBef>
                        <a:spcAft>
                          <a:spcPts val="0"/>
                        </a:spcAft>
                      </a:pPr>
                      <a:r>
                        <a:rPr lang="en-US" sz="1700">
                          <a:effectLst/>
                        </a:rPr>
                        <a:t>Case reports and treatment recommendations for persons with AIDS seen in psychiatric consultation (Barbuto)</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extLst>
                  <a:ext uri="{0D108BD9-81ED-4DB2-BD59-A6C34878D82A}">
                    <a16:rowId xmlns:a16="http://schemas.microsoft.com/office/drawing/2014/main" val="1446856107"/>
                  </a:ext>
                </a:extLst>
              </a:tr>
              <a:tr h="368973">
                <a:tc>
                  <a:txBody>
                    <a:bodyPr/>
                    <a:lstStyle/>
                    <a:p>
                      <a:pPr marL="0" marR="0">
                        <a:spcBef>
                          <a:spcPts val="0"/>
                        </a:spcBef>
                        <a:spcAft>
                          <a:spcPts val="0"/>
                        </a:spcAft>
                      </a:pPr>
                      <a:r>
                        <a:rPr lang="en-US" sz="1700">
                          <a:effectLst/>
                        </a:rPr>
                        <a:t>1984</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tc>
                  <a:txBody>
                    <a:bodyPr/>
                    <a:lstStyle/>
                    <a:p>
                      <a:pPr marL="0" marR="0">
                        <a:spcBef>
                          <a:spcPts val="0"/>
                        </a:spcBef>
                        <a:spcAft>
                          <a:spcPts val="0"/>
                        </a:spcAft>
                      </a:pPr>
                      <a:r>
                        <a:rPr lang="en-US" sz="1700" dirty="0">
                          <a:effectLst/>
                        </a:rPr>
                        <a:t>Psychiatric complications of AIDS (Nurnberg et al.)</a:t>
                      </a:r>
                      <a:endParaRPr lang="en-US" sz="2300" dirty="0">
                        <a:effectLst/>
                        <a:latin typeface="Courier" pitchFamily="2" charset="0"/>
                        <a:ea typeface="Times New Roman" panose="02020603050405020304" pitchFamily="18" charset="0"/>
                        <a:cs typeface="Times New Roman" panose="02020603050405020304" pitchFamily="18" charset="0"/>
                      </a:endParaRPr>
                    </a:p>
                  </a:txBody>
                  <a:tcPr marL="94735" marR="94735" marT="0" marB="0"/>
                </a:tc>
                <a:extLst>
                  <a:ext uri="{0D108BD9-81ED-4DB2-BD59-A6C34878D82A}">
                    <a16:rowId xmlns:a16="http://schemas.microsoft.com/office/drawing/2014/main" val="544223174"/>
                  </a:ext>
                </a:extLst>
              </a:tr>
            </a:tbl>
          </a:graphicData>
        </a:graphic>
      </p:graphicFrame>
    </p:spTree>
    <p:extLst>
      <p:ext uri="{BB962C8B-B14F-4D97-AF65-F5344CB8AC3E}">
        <p14:creationId xmlns:p14="http://schemas.microsoft.com/office/powerpoint/2010/main" val="2366842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D8E7-BAFE-BC42-8846-898ECCDD2829}"/>
              </a:ext>
            </a:extLst>
          </p:cNvPr>
          <p:cNvSpPr>
            <a:spLocks noGrp="1"/>
          </p:cNvSpPr>
          <p:nvPr>
            <p:ph type="title"/>
          </p:nvPr>
        </p:nvSpPr>
        <p:spPr>
          <a:xfrm>
            <a:off x="870204" y="0"/>
            <a:ext cx="10451592" cy="1077559"/>
          </a:xfrm>
        </p:spPr>
        <p:txBody>
          <a:bodyPr anchor="ctr">
            <a:normAutofit/>
          </a:bodyPr>
          <a:lstStyle/>
          <a:p>
            <a:r>
              <a:rPr lang="en-US" dirty="0">
                <a:solidFill>
                  <a:srgbClr val="C00000"/>
                </a:solidFill>
              </a:rPr>
              <a:t>Early Literature of HIV Psychiatry</a:t>
            </a:r>
          </a:p>
        </p:txBody>
      </p:sp>
      <p:graphicFrame>
        <p:nvGraphicFramePr>
          <p:cNvPr id="4" name="Content Placeholder 3">
            <a:extLst>
              <a:ext uri="{FF2B5EF4-FFF2-40B4-BE49-F238E27FC236}">
                <a16:creationId xmlns:a16="http://schemas.microsoft.com/office/drawing/2014/main" id="{7AB21FA5-6E29-1841-88A4-CE6AB50C3E59}"/>
              </a:ext>
            </a:extLst>
          </p:cNvPr>
          <p:cNvGraphicFramePr>
            <a:graphicFrameLocks noGrp="1"/>
          </p:cNvGraphicFramePr>
          <p:nvPr>
            <p:ph idx="1"/>
            <p:extLst/>
          </p:nvPr>
        </p:nvGraphicFramePr>
        <p:xfrm>
          <a:off x="1000874" y="1503680"/>
          <a:ext cx="10190253" cy="4959262"/>
        </p:xfrm>
        <a:graphic>
          <a:graphicData uri="http://schemas.openxmlformats.org/drawingml/2006/table">
            <a:tbl>
              <a:tblPr>
                <a:tableStyleId>{5C22544A-7EE6-4342-B048-85BDC9FD1C3A}</a:tableStyleId>
              </a:tblPr>
              <a:tblGrid>
                <a:gridCol w="1315859">
                  <a:extLst>
                    <a:ext uri="{9D8B030D-6E8A-4147-A177-3AD203B41FA5}">
                      <a16:colId xmlns:a16="http://schemas.microsoft.com/office/drawing/2014/main" val="1804021906"/>
                    </a:ext>
                  </a:extLst>
                </a:gridCol>
                <a:gridCol w="8874394">
                  <a:extLst>
                    <a:ext uri="{9D8B030D-6E8A-4147-A177-3AD203B41FA5}">
                      <a16:colId xmlns:a16="http://schemas.microsoft.com/office/drawing/2014/main" val="3952198637"/>
                    </a:ext>
                  </a:extLst>
                </a:gridCol>
              </a:tblGrid>
              <a:tr h="450842">
                <a:tc>
                  <a:txBody>
                    <a:bodyPr/>
                    <a:lstStyle/>
                    <a:p>
                      <a:pPr marL="0" marR="0">
                        <a:spcBef>
                          <a:spcPts val="0"/>
                        </a:spcBef>
                        <a:spcAft>
                          <a:spcPts val="0"/>
                        </a:spcAft>
                      </a:pPr>
                      <a:r>
                        <a:rPr lang="en-US" sz="1600">
                          <a:effectLst/>
                        </a:rPr>
                        <a:t>1984</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tc>
                  <a:txBody>
                    <a:bodyPr/>
                    <a:lstStyle/>
                    <a:p>
                      <a:pPr marL="0" marR="0">
                        <a:spcBef>
                          <a:spcPts val="0"/>
                        </a:spcBef>
                        <a:spcAft>
                          <a:spcPts val="0"/>
                        </a:spcAft>
                      </a:pPr>
                      <a:r>
                        <a:rPr lang="en-US" sz="1600">
                          <a:effectLst/>
                        </a:rPr>
                        <a:t>Neuropsychiatric complications of AIDS (Hoffman)</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extLst>
                  <a:ext uri="{0D108BD9-81ED-4DB2-BD59-A6C34878D82A}">
                    <a16:rowId xmlns:a16="http://schemas.microsoft.com/office/drawing/2014/main" val="1474007134"/>
                  </a:ext>
                </a:extLst>
              </a:tr>
              <a:tr h="450842">
                <a:tc>
                  <a:txBody>
                    <a:bodyPr/>
                    <a:lstStyle/>
                    <a:p>
                      <a:pPr marL="0" marR="0">
                        <a:spcBef>
                          <a:spcPts val="0"/>
                        </a:spcBef>
                        <a:spcAft>
                          <a:spcPts val="0"/>
                        </a:spcAft>
                      </a:pPr>
                      <a:r>
                        <a:rPr lang="en-US" sz="1600">
                          <a:effectLst/>
                        </a:rPr>
                        <a:t>1984</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tc>
                  <a:txBody>
                    <a:bodyPr/>
                    <a:lstStyle/>
                    <a:p>
                      <a:pPr marL="0" marR="0">
                        <a:spcBef>
                          <a:spcPts val="0"/>
                        </a:spcBef>
                        <a:spcAft>
                          <a:spcPts val="0"/>
                        </a:spcAft>
                      </a:pPr>
                      <a:r>
                        <a:rPr lang="en-US" sz="1600" dirty="0">
                          <a:effectLst/>
                        </a:rPr>
                        <a:t>Cryptococcal meningitis presenting as mania in AIDS (</a:t>
                      </a:r>
                      <a:r>
                        <a:rPr lang="en-US" sz="1600" dirty="0" err="1">
                          <a:effectLst/>
                        </a:rPr>
                        <a:t>Thienhaus</a:t>
                      </a:r>
                      <a:r>
                        <a:rPr lang="en-US" sz="1600" dirty="0">
                          <a:effectLst/>
                        </a:rPr>
                        <a:t> and Khosla)</a:t>
                      </a:r>
                      <a:endParaRPr lang="en-US" sz="2300" dirty="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extLst>
                  <a:ext uri="{0D108BD9-81ED-4DB2-BD59-A6C34878D82A}">
                    <a16:rowId xmlns:a16="http://schemas.microsoft.com/office/drawing/2014/main" val="2612610814"/>
                  </a:ext>
                </a:extLst>
              </a:tr>
              <a:tr h="450842">
                <a:tc>
                  <a:txBody>
                    <a:bodyPr/>
                    <a:lstStyle/>
                    <a:p>
                      <a:pPr marL="0" marR="0">
                        <a:spcBef>
                          <a:spcPts val="0"/>
                        </a:spcBef>
                        <a:spcAft>
                          <a:spcPts val="0"/>
                        </a:spcAft>
                      </a:pPr>
                      <a:r>
                        <a:rPr lang="en-US" sz="1600">
                          <a:effectLst/>
                        </a:rPr>
                        <a:t>1984</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tc>
                  <a:txBody>
                    <a:bodyPr/>
                    <a:lstStyle/>
                    <a:p>
                      <a:pPr marL="0" marR="0">
                        <a:spcBef>
                          <a:spcPts val="0"/>
                        </a:spcBef>
                        <a:spcAft>
                          <a:spcPts val="0"/>
                        </a:spcAft>
                      </a:pPr>
                      <a:r>
                        <a:rPr lang="en-US" sz="1600">
                          <a:effectLst/>
                        </a:rPr>
                        <a:t>Description of a support group for persons with AIDS (Nichols)</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extLst>
                  <a:ext uri="{0D108BD9-81ED-4DB2-BD59-A6C34878D82A}">
                    <a16:rowId xmlns:a16="http://schemas.microsoft.com/office/drawing/2014/main" val="3928352025"/>
                  </a:ext>
                </a:extLst>
              </a:tr>
              <a:tr h="450842">
                <a:tc>
                  <a:txBody>
                    <a:bodyPr/>
                    <a:lstStyle/>
                    <a:p>
                      <a:pPr marL="0" marR="0">
                        <a:spcBef>
                          <a:spcPts val="0"/>
                        </a:spcBef>
                        <a:spcAft>
                          <a:spcPts val="0"/>
                        </a:spcAft>
                      </a:pPr>
                      <a:r>
                        <a:rPr lang="en-US" sz="1600">
                          <a:effectLst/>
                        </a:rPr>
                        <a:t>1984</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tc>
                  <a:txBody>
                    <a:bodyPr/>
                    <a:lstStyle/>
                    <a:p>
                      <a:pPr marL="0" marR="0">
                        <a:spcBef>
                          <a:spcPts val="0"/>
                        </a:spcBef>
                        <a:spcAft>
                          <a:spcPts val="0"/>
                        </a:spcAft>
                      </a:pPr>
                      <a:r>
                        <a:rPr lang="en-US" sz="1600">
                          <a:effectLst/>
                        </a:rPr>
                        <a:t>Psychiatric problems in patients with AIDS at New York Hospital (Perry and Tross)</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extLst>
                  <a:ext uri="{0D108BD9-81ED-4DB2-BD59-A6C34878D82A}">
                    <a16:rowId xmlns:a16="http://schemas.microsoft.com/office/drawing/2014/main" val="2667383153"/>
                  </a:ext>
                </a:extLst>
              </a:tr>
              <a:tr h="450842">
                <a:tc>
                  <a:txBody>
                    <a:bodyPr/>
                    <a:lstStyle/>
                    <a:p>
                      <a:pPr marL="0" marR="0">
                        <a:spcBef>
                          <a:spcPts val="0"/>
                        </a:spcBef>
                        <a:spcAft>
                          <a:spcPts val="0"/>
                        </a:spcAft>
                      </a:pPr>
                      <a:r>
                        <a:rPr lang="en-US" sz="1600">
                          <a:effectLst/>
                        </a:rPr>
                        <a:t>1985</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tc>
                  <a:txBody>
                    <a:bodyPr/>
                    <a:lstStyle/>
                    <a:p>
                      <a:pPr marL="0" marR="0">
                        <a:spcBef>
                          <a:spcPts val="0"/>
                        </a:spcBef>
                        <a:spcAft>
                          <a:spcPts val="0"/>
                        </a:spcAft>
                      </a:pPr>
                      <a:r>
                        <a:rPr lang="en-US" sz="1600">
                          <a:effectLst/>
                        </a:rPr>
                        <a:t>Findings in 13 of 40 persons with AIDS seen in psychiatric consultation (Dilley et al.)</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extLst>
                  <a:ext uri="{0D108BD9-81ED-4DB2-BD59-A6C34878D82A}">
                    <a16:rowId xmlns:a16="http://schemas.microsoft.com/office/drawing/2014/main" val="1010956140"/>
                  </a:ext>
                </a:extLst>
              </a:tr>
              <a:tr h="450842">
                <a:tc>
                  <a:txBody>
                    <a:bodyPr/>
                    <a:lstStyle/>
                    <a:p>
                      <a:pPr marL="0" marR="0">
                        <a:spcBef>
                          <a:spcPts val="0"/>
                        </a:spcBef>
                        <a:spcAft>
                          <a:spcPts val="0"/>
                        </a:spcAft>
                      </a:pPr>
                      <a:r>
                        <a:rPr lang="en-US" sz="1600">
                          <a:effectLst/>
                        </a:rPr>
                        <a:t>1985</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tc>
                  <a:txBody>
                    <a:bodyPr/>
                    <a:lstStyle/>
                    <a:p>
                      <a:pPr marL="0" marR="0">
                        <a:spcBef>
                          <a:spcPts val="0"/>
                        </a:spcBef>
                        <a:spcAft>
                          <a:spcPts val="0"/>
                        </a:spcAft>
                        <a:tabLst>
                          <a:tab pos="2743200" algn="ctr"/>
                          <a:tab pos="5486400" algn="r"/>
                          <a:tab pos="457200" algn="l"/>
                        </a:tabLst>
                      </a:pPr>
                      <a:r>
                        <a:rPr lang="en-US" sz="1600">
                          <a:effectLst/>
                        </a:rPr>
                        <a:t>Description of psychiatric and psychosocial aspects of AIDS (Holland and Tross)</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extLst>
                  <a:ext uri="{0D108BD9-81ED-4DB2-BD59-A6C34878D82A}">
                    <a16:rowId xmlns:a16="http://schemas.microsoft.com/office/drawing/2014/main" val="2818121843"/>
                  </a:ext>
                </a:extLst>
              </a:tr>
              <a:tr h="450842">
                <a:tc>
                  <a:txBody>
                    <a:bodyPr/>
                    <a:lstStyle/>
                    <a:p>
                      <a:pPr marL="0" marR="0">
                        <a:spcBef>
                          <a:spcPts val="0"/>
                        </a:spcBef>
                        <a:spcAft>
                          <a:spcPts val="0"/>
                        </a:spcAft>
                      </a:pPr>
                      <a:r>
                        <a:rPr lang="en-US" sz="1600">
                          <a:effectLst/>
                        </a:rPr>
                        <a:t>1986</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tc>
                  <a:txBody>
                    <a:bodyPr/>
                    <a:lstStyle/>
                    <a:p>
                      <a:pPr marL="0" marR="0">
                        <a:spcBef>
                          <a:spcPts val="0"/>
                        </a:spcBef>
                        <a:spcAft>
                          <a:spcPts val="0"/>
                        </a:spcAft>
                      </a:pPr>
                      <a:r>
                        <a:rPr lang="en-US" sz="1600">
                          <a:effectLst/>
                        </a:rPr>
                        <a:t>A biopsychosocial approach to AIDS (Cohen and Weisman)</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extLst>
                  <a:ext uri="{0D108BD9-81ED-4DB2-BD59-A6C34878D82A}">
                    <a16:rowId xmlns:a16="http://schemas.microsoft.com/office/drawing/2014/main" val="1265928934"/>
                  </a:ext>
                </a:extLst>
              </a:tr>
              <a:tr h="450842">
                <a:tc>
                  <a:txBody>
                    <a:bodyPr/>
                    <a:lstStyle/>
                    <a:p>
                      <a:pPr marL="0" marR="0">
                        <a:spcBef>
                          <a:spcPts val="0"/>
                        </a:spcBef>
                        <a:spcAft>
                          <a:spcPts val="0"/>
                        </a:spcAft>
                      </a:pPr>
                      <a:r>
                        <a:rPr lang="en-US" sz="1600">
                          <a:effectLst/>
                        </a:rPr>
                        <a:t>1986</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tc>
                  <a:txBody>
                    <a:bodyPr/>
                    <a:lstStyle/>
                    <a:p>
                      <a:pPr marL="0" marR="0">
                        <a:spcBef>
                          <a:spcPts val="0"/>
                        </a:spcBef>
                        <a:spcAft>
                          <a:spcPts val="0"/>
                        </a:spcAft>
                      </a:pPr>
                      <a:r>
                        <a:rPr lang="en-US" sz="1600">
                          <a:effectLst/>
                        </a:rPr>
                        <a:t>Neuropsychiatric aspects of AIDS (Price and Forejt)</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extLst>
                  <a:ext uri="{0D108BD9-81ED-4DB2-BD59-A6C34878D82A}">
                    <a16:rowId xmlns:a16="http://schemas.microsoft.com/office/drawing/2014/main" val="509373732"/>
                  </a:ext>
                </a:extLst>
              </a:tr>
              <a:tr h="450842">
                <a:tc>
                  <a:txBody>
                    <a:bodyPr/>
                    <a:lstStyle/>
                    <a:p>
                      <a:pPr marL="0" marR="0">
                        <a:spcBef>
                          <a:spcPts val="0"/>
                        </a:spcBef>
                        <a:spcAft>
                          <a:spcPts val="0"/>
                        </a:spcAft>
                      </a:pPr>
                      <a:r>
                        <a:rPr lang="en-US" sz="1600">
                          <a:effectLst/>
                        </a:rPr>
                        <a:t>1987</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tc>
                  <a:txBody>
                    <a:bodyPr/>
                    <a:lstStyle/>
                    <a:p>
                      <a:pPr marL="0" marR="0">
                        <a:spcBef>
                          <a:spcPts val="0"/>
                        </a:spcBef>
                        <a:spcAft>
                          <a:spcPts val="0"/>
                        </a:spcAft>
                      </a:pPr>
                      <a:r>
                        <a:rPr lang="en-US" sz="1600">
                          <a:effectLst/>
                        </a:rPr>
                        <a:t>Psychiatric aspects of AIDS (Faulstich)</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extLst>
                  <a:ext uri="{0D108BD9-81ED-4DB2-BD59-A6C34878D82A}">
                    <a16:rowId xmlns:a16="http://schemas.microsoft.com/office/drawing/2014/main" val="2783896845"/>
                  </a:ext>
                </a:extLst>
              </a:tr>
              <a:tr h="450842">
                <a:tc>
                  <a:txBody>
                    <a:bodyPr/>
                    <a:lstStyle/>
                    <a:p>
                      <a:pPr marL="0" marR="0">
                        <a:spcBef>
                          <a:spcPts val="0"/>
                        </a:spcBef>
                        <a:spcAft>
                          <a:spcPts val="0"/>
                        </a:spcAft>
                      </a:pPr>
                      <a:r>
                        <a:rPr lang="en-US" sz="1600">
                          <a:effectLst/>
                        </a:rPr>
                        <a:t>1987</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tc>
                  <a:txBody>
                    <a:bodyPr/>
                    <a:lstStyle/>
                    <a:p>
                      <a:pPr marL="0" marR="0">
                        <a:spcBef>
                          <a:spcPts val="0"/>
                        </a:spcBef>
                        <a:spcAft>
                          <a:spcPts val="0"/>
                        </a:spcAft>
                      </a:pPr>
                      <a:r>
                        <a:rPr lang="en-US" sz="1600" dirty="0">
                          <a:effectLst/>
                        </a:rPr>
                        <a:t>Dementia as the presenting or sole manifestation of HIV infection (</a:t>
                      </a:r>
                      <a:r>
                        <a:rPr lang="en-US" sz="1600" dirty="0" err="1">
                          <a:effectLst/>
                        </a:rPr>
                        <a:t>Navia</a:t>
                      </a:r>
                      <a:r>
                        <a:rPr lang="en-US" sz="1600" dirty="0">
                          <a:effectLst/>
                        </a:rPr>
                        <a:t> and Price)</a:t>
                      </a:r>
                      <a:endParaRPr lang="en-US" sz="2300" dirty="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extLst>
                  <a:ext uri="{0D108BD9-81ED-4DB2-BD59-A6C34878D82A}">
                    <a16:rowId xmlns:a16="http://schemas.microsoft.com/office/drawing/2014/main" val="2936190292"/>
                  </a:ext>
                </a:extLst>
              </a:tr>
              <a:tr h="450842">
                <a:tc>
                  <a:txBody>
                    <a:bodyPr/>
                    <a:lstStyle/>
                    <a:p>
                      <a:pPr marL="0" marR="0">
                        <a:spcBef>
                          <a:spcPts val="0"/>
                        </a:spcBef>
                        <a:spcAft>
                          <a:spcPts val="0"/>
                        </a:spcAft>
                      </a:pPr>
                      <a:r>
                        <a:rPr lang="en-US" sz="1600">
                          <a:effectLst/>
                        </a:rPr>
                        <a:t>1987</a:t>
                      </a:r>
                      <a:endParaRPr lang="en-US" sz="230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tc>
                  <a:txBody>
                    <a:bodyPr/>
                    <a:lstStyle/>
                    <a:p>
                      <a:pPr marL="0" marR="0">
                        <a:spcBef>
                          <a:spcPts val="0"/>
                        </a:spcBef>
                        <a:spcAft>
                          <a:spcPts val="0"/>
                        </a:spcAft>
                      </a:pPr>
                      <a:r>
                        <a:rPr lang="en-US" sz="1600" dirty="0">
                          <a:effectLst/>
                        </a:rPr>
                        <a:t>Psychiatric aspects of AIDS: a biopsychosocial approach—comprehensive chapter (Cohen)</a:t>
                      </a:r>
                      <a:endParaRPr lang="en-US" sz="2300" dirty="0">
                        <a:effectLst/>
                        <a:latin typeface="Courier" pitchFamily="2" charset="0"/>
                        <a:ea typeface="Times New Roman" panose="02020603050405020304" pitchFamily="18" charset="0"/>
                        <a:cs typeface="Times New Roman" panose="02020603050405020304" pitchFamily="18" charset="0"/>
                      </a:endParaRPr>
                    </a:p>
                  </a:txBody>
                  <a:tcPr marL="91804" marR="91804" marT="0" marB="0"/>
                </a:tc>
                <a:extLst>
                  <a:ext uri="{0D108BD9-81ED-4DB2-BD59-A6C34878D82A}">
                    <a16:rowId xmlns:a16="http://schemas.microsoft.com/office/drawing/2014/main" val="420831814"/>
                  </a:ext>
                </a:extLst>
              </a:tr>
            </a:tbl>
          </a:graphicData>
        </a:graphic>
      </p:graphicFrame>
    </p:spTree>
    <p:extLst>
      <p:ext uri="{BB962C8B-B14F-4D97-AF65-F5344CB8AC3E}">
        <p14:creationId xmlns:p14="http://schemas.microsoft.com/office/powerpoint/2010/main" val="897350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4DD5-6C72-4645-9DBA-5CB7BDE85761}"/>
              </a:ext>
            </a:extLst>
          </p:cNvPr>
          <p:cNvSpPr>
            <a:spLocks noGrp="1"/>
          </p:cNvSpPr>
          <p:nvPr>
            <p:ph type="title"/>
          </p:nvPr>
        </p:nvSpPr>
        <p:spPr>
          <a:xfrm>
            <a:off x="838200" y="259306"/>
            <a:ext cx="10515600" cy="873457"/>
          </a:xfrm>
        </p:spPr>
        <p:txBody>
          <a:bodyPr>
            <a:normAutofit/>
          </a:bodyPr>
          <a:lstStyle/>
          <a:p>
            <a:r>
              <a:rPr lang="en-US" dirty="0">
                <a:solidFill>
                  <a:srgbClr val="C00000"/>
                </a:solidFill>
              </a:rPr>
              <a:t>Early Literature of HIV Psychiatry</a:t>
            </a:r>
            <a:endParaRPr lang="en-US" dirty="0"/>
          </a:p>
        </p:txBody>
      </p:sp>
      <p:graphicFrame>
        <p:nvGraphicFramePr>
          <p:cNvPr id="4" name="Content Placeholder 3">
            <a:extLst>
              <a:ext uri="{FF2B5EF4-FFF2-40B4-BE49-F238E27FC236}">
                <a16:creationId xmlns:a16="http://schemas.microsoft.com/office/drawing/2014/main" id="{62F1640D-9602-6B47-9BDE-92B46A036F0D}"/>
              </a:ext>
            </a:extLst>
          </p:cNvPr>
          <p:cNvGraphicFramePr>
            <a:graphicFrameLocks noGrp="1"/>
          </p:cNvGraphicFramePr>
          <p:nvPr>
            <p:ph idx="1"/>
            <p:extLst/>
          </p:nvPr>
        </p:nvGraphicFramePr>
        <p:xfrm>
          <a:off x="1255595" y="1132763"/>
          <a:ext cx="9962866" cy="5725235"/>
        </p:xfrm>
        <a:graphic>
          <a:graphicData uri="http://schemas.openxmlformats.org/drawingml/2006/table">
            <a:tbl>
              <a:tblPr>
                <a:tableStyleId>{5C22544A-7EE6-4342-B048-85BDC9FD1C3A}</a:tableStyleId>
              </a:tblPr>
              <a:tblGrid>
                <a:gridCol w="1286496">
                  <a:extLst>
                    <a:ext uri="{9D8B030D-6E8A-4147-A177-3AD203B41FA5}">
                      <a16:colId xmlns:a16="http://schemas.microsoft.com/office/drawing/2014/main" val="4251665332"/>
                    </a:ext>
                  </a:extLst>
                </a:gridCol>
                <a:gridCol w="8676370">
                  <a:extLst>
                    <a:ext uri="{9D8B030D-6E8A-4147-A177-3AD203B41FA5}">
                      <a16:colId xmlns:a16="http://schemas.microsoft.com/office/drawing/2014/main" val="2960404614"/>
                    </a:ext>
                  </a:extLst>
                </a:gridCol>
              </a:tblGrid>
              <a:tr h="519590">
                <a:tc>
                  <a:txBody>
                    <a:bodyPr/>
                    <a:lstStyle/>
                    <a:p>
                      <a:pPr marL="0" marR="0">
                        <a:spcBef>
                          <a:spcPts val="0"/>
                        </a:spcBef>
                        <a:spcAft>
                          <a:spcPts val="0"/>
                        </a:spcAft>
                      </a:pPr>
                      <a:r>
                        <a:rPr lang="en-US" sz="1200">
                          <a:effectLst/>
                        </a:rPr>
                        <a:t>1987</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Stigmatization of AIDS patients by physicians (Kelly et al.)</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5197091"/>
                  </a:ext>
                </a:extLst>
              </a:tr>
              <a:tr h="696035">
                <a:tc>
                  <a:txBody>
                    <a:bodyPr/>
                    <a:lstStyle/>
                    <a:p>
                      <a:pPr marL="0" marR="0">
                        <a:spcBef>
                          <a:spcPts val="0"/>
                        </a:spcBef>
                        <a:spcAft>
                          <a:spcPts val="0"/>
                        </a:spcAft>
                      </a:pPr>
                      <a:r>
                        <a:rPr lang="en-US" sz="1200">
                          <a:effectLst/>
                        </a:rPr>
                        <a:t>1988</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Discrimination against people with AIDS (Blendon and Donelan)</a:t>
                      </a:r>
                      <a:endParaRPr lang="en-US" sz="1200">
                        <a:effectLst/>
                        <a:latin typeface="Times New Roman" panose="020206030504050203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val="3877258432"/>
                  </a:ext>
                </a:extLst>
              </a:tr>
              <a:tr h="519590">
                <a:tc>
                  <a:txBody>
                    <a:bodyPr/>
                    <a:lstStyle/>
                    <a:p>
                      <a:pPr marL="0" marR="0">
                        <a:spcBef>
                          <a:spcPts val="0"/>
                        </a:spcBef>
                        <a:spcAft>
                          <a:spcPts val="0"/>
                        </a:spcAft>
                      </a:pPr>
                      <a:r>
                        <a:rPr lang="en-US" sz="1200">
                          <a:effectLst/>
                        </a:rPr>
                        <a:t>1988</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First article on high prevalence of suicide among persons with AIDS (Marzuk et al.)</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6822586"/>
                  </a:ext>
                </a:extLst>
              </a:tr>
              <a:tr h="519590">
                <a:tc>
                  <a:txBody>
                    <a:bodyPr/>
                    <a:lstStyle/>
                    <a:p>
                      <a:pPr marL="0" marR="0">
                        <a:spcBef>
                          <a:spcPts val="0"/>
                        </a:spcBef>
                        <a:spcAft>
                          <a:spcPts val="0"/>
                        </a:spcAft>
                      </a:pPr>
                      <a:r>
                        <a:rPr lang="en-US" sz="1200">
                          <a:effectLst/>
                        </a:rPr>
                        <a:t>1989</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AIDism, a new form of discrimination (Cohen)</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43789"/>
                  </a:ext>
                </a:extLst>
              </a:tr>
              <a:tr h="519590">
                <a:tc>
                  <a:txBody>
                    <a:bodyPr/>
                    <a:lstStyle/>
                    <a:p>
                      <a:pPr marL="0" marR="0">
                        <a:spcBef>
                          <a:spcPts val="0"/>
                        </a:spcBef>
                        <a:spcAft>
                          <a:spcPts val="0"/>
                        </a:spcAft>
                      </a:pPr>
                      <a:r>
                        <a:rPr lang="en-US" sz="1200">
                          <a:effectLst/>
                        </a:rPr>
                        <a:t>1989</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Anxiety and stigmatizing aspects of HIV infection (Fullilove)</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9403941"/>
                  </a:ext>
                </a:extLst>
              </a:tr>
              <a:tr h="519590">
                <a:tc>
                  <a:txBody>
                    <a:bodyPr/>
                    <a:lstStyle/>
                    <a:p>
                      <a:pPr marL="0" marR="0">
                        <a:spcBef>
                          <a:spcPts val="0"/>
                        </a:spcBef>
                        <a:spcAft>
                          <a:spcPts val="0"/>
                        </a:spcAft>
                      </a:pPr>
                      <a:r>
                        <a:rPr lang="en-US" sz="1200">
                          <a:effectLst/>
                        </a:rPr>
                        <a:t>1990</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 biopsychosocial approach to the HIV epidemic (Cohen)</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1935875"/>
                  </a:ext>
                </a:extLst>
              </a:tr>
              <a:tr h="696035">
                <a:tc>
                  <a:txBody>
                    <a:bodyPr/>
                    <a:lstStyle/>
                    <a:p>
                      <a:pPr marL="0" marR="0">
                        <a:spcBef>
                          <a:spcPts val="0"/>
                        </a:spcBef>
                        <a:spcAft>
                          <a:spcPts val="0"/>
                        </a:spcAft>
                      </a:pPr>
                      <a:r>
                        <a:rPr lang="en-US" sz="1200">
                          <a:effectLst/>
                        </a:rPr>
                        <a:t>1990</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Firesetting and HIV associated dementia (Cohen et al.)</a:t>
                      </a:r>
                      <a:endParaRPr lang="en-US" sz="1200">
                        <a:effectLst/>
                        <a:latin typeface="Times New Roman" panose="020206030504050203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val="2116227621"/>
                  </a:ext>
                </a:extLst>
              </a:tr>
              <a:tr h="519590">
                <a:tc>
                  <a:txBody>
                    <a:bodyPr/>
                    <a:lstStyle/>
                    <a:p>
                      <a:pPr marL="0" marR="0">
                        <a:spcBef>
                          <a:spcPts val="0"/>
                        </a:spcBef>
                        <a:spcAft>
                          <a:spcPts val="0"/>
                        </a:spcAft>
                      </a:pPr>
                      <a:r>
                        <a:rPr lang="en-US" sz="1200">
                          <a:effectLst/>
                        </a:rPr>
                        <a:t>1990</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Suicidality and HIV testing (Perry et al.)</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2496163"/>
                  </a:ext>
                </a:extLst>
              </a:tr>
              <a:tr h="519590">
                <a:tc>
                  <a:txBody>
                    <a:bodyPr/>
                    <a:lstStyle/>
                    <a:p>
                      <a:pPr marL="0" marR="0">
                        <a:spcBef>
                          <a:spcPts val="0"/>
                        </a:spcBef>
                        <a:spcAft>
                          <a:spcPts val="0"/>
                        </a:spcAft>
                      </a:pPr>
                      <a:r>
                        <a:rPr lang="en-US" sz="1200">
                          <a:effectLst/>
                        </a:rPr>
                        <a:t>1992</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Suicidality and HIV status (McKegney and O’Dowd)</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7397072"/>
                  </a:ext>
                </a:extLst>
              </a:tr>
              <a:tr h="696035">
                <a:tc>
                  <a:txBody>
                    <a:bodyPr/>
                    <a:lstStyle/>
                    <a:p>
                      <a:pPr marL="0" marR="0">
                        <a:spcBef>
                          <a:spcPts val="0"/>
                        </a:spcBef>
                        <a:spcAft>
                          <a:spcPts val="0"/>
                        </a:spcAft>
                      </a:pPr>
                      <a:r>
                        <a:rPr lang="en-US" sz="1200">
                          <a:effectLst/>
                        </a:rPr>
                        <a:t>1993</a:t>
                      </a:r>
                      <a:endParaRPr lang="en-US" sz="1700">
                        <a:effectLst/>
                        <a:latin typeface="Courier"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dirty="0">
                          <a:effectLst/>
                        </a:rPr>
                        <a:t>Manic syndrome early and late in the course of HIV (</a:t>
                      </a:r>
                      <a:r>
                        <a:rPr lang="en-US" sz="1200" dirty="0" err="1">
                          <a:effectLst/>
                        </a:rPr>
                        <a:t>Lyketsos</a:t>
                      </a:r>
                      <a:r>
                        <a:rPr lang="en-US" sz="1200" dirty="0">
                          <a:effectLst/>
                        </a:rPr>
                        <a:t> et al.)</a:t>
                      </a:r>
                      <a:endParaRPr lang="en-US" sz="1200" dirty="0">
                        <a:effectLst/>
                        <a:latin typeface="Times New Roman" panose="020206030504050203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val="2189730805"/>
                  </a:ext>
                </a:extLst>
              </a:tr>
            </a:tbl>
          </a:graphicData>
        </a:graphic>
      </p:graphicFrame>
    </p:spTree>
    <p:extLst>
      <p:ext uri="{BB962C8B-B14F-4D97-AF65-F5344CB8AC3E}">
        <p14:creationId xmlns:p14="http://schemas.microsoft.com/office/powerpoint/2010/main" val="3947536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005E-45F8-3345-9D20-66BACEEC3B46}"/>
              </a:ext>
            </a:extLst>
          </p:cNvPr>
          <p:cNvSpPr>
            <a:spLocks noGrp="1"/>
          </p:cNvSpPr>
          <p:nvPr>
            <p:ph type="title"/>
          </p:nvPr>
        </p:nvSpPr>
        <p:spPr>
          <a:xfrm>
            <a:off x="838200" y="365125"/>
            <a:ext cx="10515600" cy="1048039"/>
          </a:xfrm>
        </p:spPr>
        <p:txBody>
          <a:bodyPr>
            <a:normAutofit/>
          </a:bodyPr>
          <a:lstStyle/>
          <a:p>
            <a:pPr algn="ctr"/>
            <a:r>
              <a:rPr lang="en-US" dirty="0">
                <a:solidFill>
                  <a:srgbClr val="C00000"/>
                </a:solidFill>
              </a:rPr>
              <a:t>The Metropolitan AIDS Program,1983-1995</a:t>
            </a:r>
          </a:p>
        </p:txBody>
      </p:sp>
      <p:sp>
        <p:nvSpPr>
          <p:cNvPr id="3" name="Content Placeholder 2">
            <a:extLst>
              <a:ext uri="{FF2B5EF4-FFF2-40B4-BE49-F238E27FC236}">
                <a16:creationId xmlns:a16="http://schemas.microsoft.com/office/drawing/2014/main" id="{098984A6-39C4-4442-987B-E20E7C21FE51}"/>
              </a:ext>
            </a:extLst>
          </p:cNvPr>
          <p:cNvSpPr>
            <a:spLocks noGrp="1"/>
          </p:cNvSpPr>
          <p:nvPr>
            <p:ph idx="1"/>
          </p:nvPr>
        </p:nvSpPr>
        <p:spPr>
          <a:xfrm>
            <a:off x="838200" y="1262130"/>
            <a:ext cx="10515600" cy="5595870"/>
          </a:xfrm>
        </p:spPr>
        <p:txBody>
          <a:bodyPr>
            <a:normAutofit fontScale="25000" lnSpcReduction="20000"/>
          </a:bodyPr>
          <a:lstStyle/>
          <a:p>
            <a:pPr marL="0" indent="0">
              <a:buNone/>
            </a:pPr>
            <a:endParaRPr lang="en-US" sz="4000" dirty="0"/>
          </a:p>
          <a:p>
            <a:r>
              <a:rPr lang="en-US" sz="12800" dirty="0"/>
              <a:t>Multidisciplinary program with a biopsychosocial approach to care to improve communication and decrease stigma</a:t>
            </a:r>
          </a:p>
          <a:p>
            <a:r>
              <a:rPr lang="en-US" sz="12800" dirty="0"/>
              <a:t>Founded by the Director of Infectious Diseases, a Social Worker, and Director of C-L Psychiatry</a:t>
            </a:r>
          </a:p>
          <a:p>
            <a:r>
              <a:rPr lang="en-US" sz="12800" dirty="0"/>
              <a:t>Regular patient care conferences</a:t>
            </a:r>
          </a:p>
          <a:p>
            <a:r>
              <a:rPr lang="en-US" sz="12800" dirty="0"/>
              <a:t>Education and networking at Metropolitan Hospital Center and the surrounding community </a:t>
            </a:r>
            <a:endParaRPr lang="en-US" sz="4000" dirty="0"/>
          </a:p>
          <a:p>
            <a:pPr marL="0" indent="0">
              <a:buNone/>
            </a:pPr>
            <a:endParaRPr lang="en-US" sz="4000" dirty="0"/>
          </a:p>
          <a:p>
            <a:pPr marL="0" indent="0">
              <a:buNone/>
            </a:pPr>
            <a:r>
              <a:rPr lang="en-US" sz="9600" dirty="0"/>
              <a:t>Cohen MA, Weisman H. A biopsychosocial approach to AIDS. </a:t>
            </a:r>
            <a:r>
              <a:rPr lang="en-US" sz="9600" i="1" dirty="0"/>
              <a:t>Psychosomatics</a:t>
            </a:r>
            <a:r>
              <a:rPr lang="en-US" sz="9600" dirty="0"/>
              <a:t> 1986; 27:245-249.</a:t>
            </a:r>
          </a:p>
          <a:p>
            <a:pPr marL="0" indent="0">
              <a:buNone/>
            </a:pPr>
            <a:r>
              <a:rPr lang="en-US" sz="9600" dirty="0"/>
              <a:t>Cohen MA.  Concept of "risk behavior" prevents discrimination. </a:t>
            </a:r>
            <a:r>
              <a:rPr lang="en-US" sz="9600" i="1" dirty="0"/>
              <a:t>Hospital Physician </a:t>
            </a:r>
            <a:r>
              <a:rPr lang="en-US" sz="9600" dirty="0"/>
              <a:t>1988; 24:9.</a:t>
            </a:r>
          </a:p>
          <a:p>
            <a:pPr marL="0" indent="0">
              <a:buNone/>
            </a:pPr>
            <a:r>
              <a:rPr lang="en-US" sz="9600" dirty="0"/>
              <a:t>Cohen MA.  A biopsychosocial approach to the HIV epidemic. </a:t>
            </a:r>
            <a:r>
              <a:rPr lang="en-US" sz="9600" i="1" dirty="0"/>
              <a:t>General Hospital Psychiatry </a:t>
            </a:r>
            <a:r>
              <a:rPr lang="en-US" sz="9600" dirty="0"/>
              <a:t>1990; 12:98-123.</a:t>
            </a:r>
          </a:p>
          <a:p>
            <a:pPr marL="0" indent="0">
              <a:buNone/>
            </a:pPr>
            <a:r>
              <a:rPr lang="en-US" sz="9600" dirty="0"/>
              <a:t> </a:t>
            </a:r>
          </a:p>
          <a:p>
            <a:pPr marL="0" indent="0">
              <a:buNone/>
            </a:pPr>
            <a:endParaRPr lang="en-US" sz="3800" dirty="0"/>
          </a:p>
          <a:p>
            <a:pPr marL="0" indent="0">
              <a:buNone/>
            </a:pPr>
            <a:endParaRPr lang="en-US" dirty="0"/>
          </a:p>
          <a:p>
            <a:pPr marL="0" indent="0">
              <a:buNone/>
            </a:pPr>
            <a:r>
              <a:rPr lang="en-US" sz="2400" dirty="0"/>
              <a:t> </a:t>
            </a:r>
          </a:p>
          <a:p>
            <a:pPr marL="0" indent="0">
              <a:buNone/>
            </a:pPr>
            <a:endParaRPr lang="en-US" sz="24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6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81763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005E-45F8-3345-9D20-66BACEEC3B46}"/>
              </a:ext>
            </a:extLst>
          </p:cNvPr>
          <p:cNvSpPr>
            <a:spLocks noGrp="1"/>
          </p:cNvSpPr>
          <p:nvPr>
            <p:ph type="title"/>
          </p:nvPr>
        </p:nvSpPr>
        <p:spPr>
          <a:xfrm>
            <a:off x="838200" y="365125"/>
            <a:ext cx="10515600" cy="1048039"/>
          </a:xfrm>
        </p:spPr>
        <p:txBody>
          <a:bodyPr>
            <a:normAutofit/>
          </a:bodyPr>
          <a:lstStyle/>
          <a:p>
            <a:pPr algn="ctr"/>
            <a:r>
              <a:rPr lang="en-US" dirty="0">
                <a:solidFill>
                  <a:srgbClr val="C00000"/>
                </a:solidFill>
              </a:rPr>
              <a:t>The Metropolitan AIDS Program,1983-1995</a:t>
            </a:r>
          </a:p>
        </p:txBody>
      </p:sp>
      <p:sp>
        <p:nvSpPr>
          <p:cNvPr id="3" name="Content Placeholder 2">
            <a:extLst>
              <a:ext uri="{FF2B5EF4-FFF2-40B4-BE49-F238E27FC236}">
                <a16:creationId xmlns:a16="http://schemas.microsoft.com/office/drawing/2014/main" id="{098984A6-39C4-4442-987B-E20E7C21FE51}"/>
              </a:ext>
            </a:extLst>
          </p:cNvPr>
          <p:cNvSpPr>
            <a:spLocks noGrp="1"/>
          </p:cNvSpPr>
          <p:nvPr>
            <p:ph idx="1"/>
          </p:nvPr>
        </p:nvSpPr>
        <p:spPr>
          <a:xfrm>
            <a:off x="838200" y="1262130"/>
            <a:ext cx="10515600" cy="5595870"/>
          </a:xfrm>
        </p:spPr>
        <p:txBody>
          <a:bodyPr>
            <a:normAutofit fontScale="92500" lnSpcReduction="10000"/>
          </a:bodyPr>
          <a:lstStyle/>
          <a:p>
            <a:pPr marL="0" indent="0">
              <a:buNone/>
            </a:pPr>
            <a:endParaRPr lang="en-US" sz="4000" dirty="0"/>
          </a:p>
          <a:p>
            <a:r>
              <a:rPr lang="en-US" sz="3800" dirty="0"/>
              <a:t>Decreased fear</a:t>
            </a:r>
          </a:p>
          <a:p>
            <a:r>
              <a:rPr lang="en-US" sz="3800" dirty="0"/>
              <a:t>Decreased stigma and overt discrimination</a:t>
            </a:r>
          </a:p>
          <a:p>
            <a:r>
              <a:rPr lang="en-US" sz="3800" dirty="0"/>
              <a:t>Improved communication</a:t>
            </a:r>
          </a:p>
          <a:p>
            <a:r>
              <a:rPr lang="en-US" sz="3800" dirty="0"/>
              <a:t>Improved patient care</a:t>
            </a:r>
          </a:p>
          <a:p>
            <a:r>
              <a:rPr lang="en-US" sz="3800" dirty="0"/>
              <a:t>Established the first AIDS Psychiatry Fellowship training program in C-L Psychiatry </a:t>
            </a:r>
          </a:p>
          <a:p>
            <a:r>
              <a:rPr lang="en-US" sz="3800" dirty="0"/>
              <a:t>Improved adherence to HIV medical care</a:t>
            </a:r>
          </a:p>
          <a:p>
            <a:pPr marL="0" indent="0">
              <a:buNone/>
            </a:pPr>
            <a:endParaRPr lang="en-US" dirty="0"/>
          </a:p>
          <a:p>
            <a:pPr marL="0" indent="0">
              <a:buNone/>
            </a:pPr>
            <a:r>
              <a:rPr lang="en-US" sz="2400" dirty="0"/>
              <a:t> </a:t>
            </a:r>
          </a:p>
          <a:p>
            <a:pPr marL="0" indent="0">
              <a:buNone/>
            </a:pPr>
            <a:endParaRPr lang="en-US" sz="24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6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39604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A9A2-6608-D54A-B063-716C633522E6}"/>
              </a:ext>
            </a:extLst>
          </p:cNvPr>
          <p:cNvSpPr>
            <a:spLocks noGrp="1"/>
          </p:cNvSpPr>
          <p:nvPr>
            <p:ph type="title"/>
          </p:nvPr>
        </p:nvSpPr>
        <p:spPr>
          <a:xfrm>
            <a:off x="674426" y="223837"/>
            <a:ext cx="11117239" cy="914400"/>
          </a:xfrm>
        </p:spPr>
        <p:txBody>
          <a:bodyPr>
            <a:normAutofit fontScale="90000"/>
          </a:bodyPr>
          <a:lstStyle/>
          <a:p>
            <a:r>
              <a:rPr lang="en-US" dirty="0">
                <a:solidFill>
                  <a:srgbClr val="C00000"/>
                </a:solidFill>
              </a:rPr>
              <a:t>Introduction of the Biopsychosocial Approach to AIDS</a:t>
            </a:r>
          </a:p>
        </p:txBody>
      </p:sp>
      <p:sp>
        <p:nvSpPr>
          <p:cNvPr id="3" name="Content Placeholder 2">
            <a:extLst>
              <a:ext uri="{FF2B5EF4-FFF2-40B4-BE49-F238E27FC236}">
                <a16:creationId xmlns:a16="http://schemas.microsoft.com/office/drawing/2014/main" id="{4E64D52C-568C-9E42-A97D-02C8C5719B9B}"/>
              </a:ext>
            </a:extLst>
          </p:cNvPr>
          <p:cNvSpPr>
            <a:spLocks noGrp="1"/>
          </p:cNvSpPr>
          <p:nvPr>
            <p:ph idx="1"/>
          </p:nvPr>
        </p:nvSpPr>
        <p:spPr>
          <a:xfrm>
            <a:off x="838200" y="1138237"/>
            <a:ext cx="10515600" cy="5495926"/>
          </a:xfrm>
        </p:spPr>
        <p:txBody>
          <a:bodyPr>
            <a:normAutofit/>
          </a:bodyPr>
          <a:lstStyle/>
          <a:p>
            <a:r>
              <a:rPr lang="en-US" sz="3200" dirty="0"/>
              <a:t>This program was the first to be described in the literature as a response to the epidemic (</a:t>
            </a:r>
            <a:r>
              <a:rPr lang="en-US" sz="3200" dirty="0" err="1"/>
              <a:t>Deuchar</a:t>
            </a:r>
            <a:r>
              <a:rPr lang="en-US" sz="3200" dirty="0"/>
              <a:t>, 1984; Cohen and Weisman, 1986) </a:t>
            </a:r>
          </a:p>
          <a:p>
            <a:r>
              <a:rPr lang="en-US" sz="3200" dirty="0" err="1"/>
              <a:t>Deuchar</a:t>
            </a:r>
            <a:r>
              <a:rPr lang="en-US" sz="3200" dirty="0"/>
              <a:t>, a British medical student, took an elective on the Consultation-Liaison Service in 1983 and wrote an article about the psychosocial aspects of AIDS in New York City </a:t>
            </a:r>
          </a:p>
          <a:p>
            <a:r>
              <a:rPr lang="en-US" sz="3200" dirty="0"/>
              <a:t>He described the Metropolitan AIDS Program as a means of providing coordination of care and communication among the multiple subspecialties and disciplines involved in the care of persons with AIDS (</a:t>
            </a:r>
            <a:r>
              <a:rPr lang="en-US" sz="3200" dirty="0" err="1"/>
              <a:t>Deuchar</a:t>
            </a:r>
            <a:r>
              <a:rPr lang="en-US" sz="3200" dirty="0"/>
              <a:t>, 1984) </a:t>
            </a:r>
          </a:p>
          <a:p>
            <a:pPr marL="0" indent="0">
              <a:buNone/>
            </a:pPr>
            <a:endParaRPr lang="en-US" dirty="0"/>
          </a:p>
        </p:txBody>
      </p:sp>
    </p:spTree>
    <p:extLst>
      <p:ext uri="{BB962C8B-B14F-4D97-AF65-F5344CB8AC3E}">
        <p14:creationId xmlns:p14="http://schemas.microsoft.com/office/powerpoint/2010/main" val="1584061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A9A2-6608-D54A-B063-716C633522E6}"/>
              </a:ext>
            </a:extLst>
          </p:cNvPr>
          <p:cNvSpPr>
            <a:spLocks noGrp="1"/>
          </p:cNvSpPr>
          <p:nvPr>
            <p:ph type="title"/>
          </p:nvPr>
        </p:nvSpPr>
        <p:spPr>
          <a:xfrm>
            <a:off x="674426" y="223837"/>
            <a:ext cx="11117239" cy="914400"/>
          </a:xfrm>
        </p:spPr>
        <p:txBody>
          <a:bodyPr>
            <a:normAutofit fontScale="90000"/>
          </a:bodyPr>
          <a:lstStyle/>
          <a:p>
            <a:r>
              <a:rPr lang="en-US" dirty="0">
                <a:solidFill>
                  <a:srgbClr val="C00000"/>
                </a:solidFill>
              </a:rPr>
              <a:t>Introduction of the Biopsychosocial Approach to AIDS</a:t>
            </a:r>
          </a:p>
        </p:txBody>
      </p:sp>
      <p:sp>
        <p:nvSpPr>
          <p:cNvPr id="3" name="Content Placeholder 2">
            <a:extLst>
              <a:ext uri="{FF2B5EF4-FFF2-40B4-BE49-F238E27FC236}">
                <a16:creationId xmlns:a16="http://schemas.microsoft.com/office/drawing/2014/main" id="{4E64D52C-568C-9E42-A97D-02C8C5719B9B}"/>
              </a:ext>
            </a:extLst>
          </p:cNvPr>
          <p:cNvSpPr>
            <a:spLocks noGrp="1"/>
          </p:cNvSpPr>
          <p:nvPr>
            <p:ph idx="1"/>
          </p:nvPr>
        </p:nvSpPr>
        <p:spPr>
          <a:xfrm>
            <a:off x="838200" y="1138236"/>
            <a:ext cx="10515600" cy="5630553"/>
          </a:xfrm>
        </p:spPr>
        <p:txBody>
          <a:bodyPr>
            <a:normAutofit lnSpcReduction="10000"/>
          </a:bodyPr>
          <a:lstStyle/>
          <a:p>
            <a:r>
              <a:rPr lang="en-US" dirty="0" err="1"/>
              <a:t>Deucher</a:t>
            </a:r>
            <a:r>
              <a:rPr lang="en-US" dirty="0"/>
              <a:t> characterized our program exactly as we did, as a “comprehensive program” with a “bio-psycho-social approach” that “maintains a view that each individual is a member of a family and community and deserves a coordinated approach to medical care and treatment with dignity.” </a:t>
            </a:r>
          </a:p>
          <a:p>
            <a:r>
              <a:rPr lang="en-US" dirty="0"/>
              <a:t>He wrote: “The </a:t>
            </a:r>
            <a:r>
              <a:rPr lang="en-US" dirty="0" err="1"/>
              <a:t>programme</a:t>
            </a:r>
            <a:r>
              <a:rPr lang="en-US" dirty="0"/>
              <a:t> includes maintenance of a multidisciplinary treatment team, provision of ongoing psychological support for patients and families, and education and support for hospital staff. As such, it is clearly a good example of consultation-liaison psychiatry.”</a:t>
            </a:r>
          </a:p>
          <a:p>
            <a:pPr marL="0" indent="0">
              <a:buNone/>
            </a:pPr>
            <a:endParaRPr lang="en-US" dirty="0"/>
          </a:p>
          <a:p>
            <a:pPr marL="0" indent="0">
              <a:buNone/>
            </a:pPr>
            <a:r>
              <a:rPr lang="en-US" sz="2400" dirty="0" err="1"/>
              <a:t>Deuchar</a:t>
            </a:r>
            <a:r>
              <a:rPr lang="en-US" sz="2400" dirty="0"/>
              <a:t> N. (1984). AIDS in New York City with particular reference to the psycho-social aspects. </a:t>
            </a:r>
            <a:r>
              <a:rPr lang="en-US" sz="2400" i="1" dirty="0"/>
              <a:t>The British Journal of Psychiatry, 145,</a:t>
            </a:r>
            <a:r>
              <a:rPr lang="en-US" sz="2400" dirty="0"/>
              <a:t> 612-619.</a:t>
            </a:r>
          </a:p>
          <a:p>
            <a:pPr marL="0" indent="0" fontAlgn="ctr">
              <a:buNone/>
            </a:pPr>
            <a:r>
              <a:rPr lang="en-US" sz="2400" dirty="0"/>
              <a:t>Cohen MA, Weisman HW. A biopsychosocial approach to AIDS. Psychosomatics 1986; 27:245-249</a:t>
            </a:r>
          </a:p>
        </p:txBody>
      </p:sp>
    </p:spTree>
    <p:extLst>
      <p:ext uri="{BB962C8B-B14F-4D97-AF65-F5344CB8AC3E}">
        <p14:creationId xmlns:p14="http://schemas.microsoft.com/office/powerpoint/2010/main" val="2312754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3220-E338-C74E-AF90-B7E9DDA1F2E6}"/>
              </a:ext>
            </a:extLst>
          </p:cNvPr>
          <p:cNvSpPr>
            <a:spLocks noGrp="1"/>
          </p:cNvSpPr>
          <p:nvPr>
            <p:ph type="title"/>
          </p:nvPr>
        </p:nvSpPr>
        <p:spPr/>
        <p:txBody>
          <a:bodyPr/>
          <a:lstStyle/>
          <a:p>
            <a:r>
              <a:rPr lang="en-US" dirty="0">
                <a:solidFill>
                  <a:srgbClr val="C00000"/>
                </a:solidFill>
              </a:rPr>
              <a:t>Evolution of HIV Psychiatry 1981 to 2019</a:t>
            </a:r>
          </a:p>
        </p:txBody>
      </p:sp>
      <p:sp>
        <p:nvSpPr>
          <p:cNvPr id="3" name="Content Placeholder 2">
            <a:extLst>
              <a:ext uri="{FF2B5EF4-FFF2-40B4-BE49-F238E27FC236}">
                <a16:creationId xmlns:a16="http://schemas.microsoft.com/office/drawing/2014/main" id="{923A7005-91DC-824C-ADE1-9300FF2F1D04}"/>
              </a:ext>
            </a:extLst>
          </p:cNvPr>
          <p:cNvSpPr>
            <a:spLocks noGrp="1"/>
          </p:cNvSpPr>
          <p:nvPr>
            <p:ph idx="1"/>
          </p:nvPr>
        </p:nvSpPr>
        <p:spPr>
          <a:xfrm>
            <a:off x="838200" y="1825624"/>
            <a:ext cx="10680510" cy="4930017"/>
          </a:xfrm>
        </p:spPr>
        <p:txBody>
          <a:bodyPr>
            <a:normAutofit fontScale="92500" lnSpcReduction="10000"/>
          </a:bodyPr>
          <a:lstStyle/>
          <a:p>
            <a:r>
              <a:rPr lang="en-US" dirty="0"/>
              <a:t>Collaborative biopsychosocial approach to care</a:t>
            </a:r>
          </a:p>
          <a:p>
            <a:r>
              <a:rPr lang="en-US" dirty="0"/>
              <a:t>Descriptions of psychiatric aspects of HIV and AIDS </a:t>
            </a:r>
          </a:p>
          <a:p>
            <a:r>
              <a:rPr lang="en-US" dirty="0"/>
              <a:t>Descriptions of treatment approaches with individual, group, couples, and family therapy</a:t>
            </a:r>
          </a:p>
          <a:p>
            <a:r>
              <a:rPr lang="en-US" dirty="0"/>
              <a:t>Advance directives and care planning</a:t>
            </a:r>
          </a:p>
          <a:p>
            <a:r>
              <a:rPr lang="en-US" dirty="0"/>
              <a:t>Coping with end-stage illness, palliative and hospice care</a:t>
            </a:r>
          </a:p>
          <a:p>
            <a:r>
              <a:rPr lang="en-US" dirty="0"/>
              <a:t>Evolution psychiatry to an outpatient and chronic manageable illness</a:t>
            </a:r>
          </a:p>
          <a:p>
            <a:r>
              <a:rPr lang="en-US" dirty="0"/>
              <a:t>Focus on HIV prevention, use of </a:t>
            </a:r>
            <a:r>
              <a:rPr lang="en-US" dirty="0" err="1"/>
              <a:t>PrEP</a:t>
            </a:r>
            <a:r>
              <a:rPr lang="en-US" dirty="0"/>
              <a:t> and PEP</a:t>
            </a:r>
          </a:p>
          <a:p>
            <a:r>
              <a:rPr lang="en-US" dirty="0"/>
              <a:t>Use of “treatment as prevention” or </a:t>
            </a:r>
            <a:r>
              <a:rPr lang="en-US" dirty="0" err="1"/>
              <a:t>TasP</a:t>
            </a:r>
            <a:r>
              <a:rPr lang="en-US" dirty="0"/>
              <a:t> </a:t>
            </a:r>
          </a:p>
          <a:p>
            <a:r>
              <a:rPr lang="en-US" dirty="0"/>
              <a:t>Collaborative care to improve adherence to care and viral suppression</a:t>
            </a:r>
          </a:p>
          <a:p>
            <a:r>
              <a:rPr lang="en-US" dirty="0"/>
              <a:t>Attainment of Undetectable = </a:t>
            </a:r>
            <a:r>
              <a:rPr lang="en-US" dirty="0" err="1"/>
              <a:t>Untransmittable</a:t>
            </a:r>
            <a:r>
              <a:rPr lang="en-US" dirty="0"/>
              <a:t> or U=U</a:t>
            </a:r>
          </a:p>
          <a:p>
            <a:endParaRPr lang="en-US" dirty="0"/>
          </a:p>
          <a:p>
            <a:endParaRPr lang="en-US" dirty="0"/>
          </a:p>
          <a:p>
            <a:endParaRPr lang="en-US" dirty="0"/>
          </a:p>
        </p:txBody>
      </p:sp>
    </p:spTree>
    <p:extLst>
      <p:ext uri="{BB962C8B-B14F-4D97-AF65-F5344CB8AC3E}">
        <p14:creationId xmlns:p14="http://schemas.microsoft.com/office/powerpoint/2010/main" val="513314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ext Box 2"/>
          <p:cNvSpPr txBox="1">
            <a:spLocks noChangeArrowheads="1"/>
          </p:cNvSpPr>
          <p:nvPr/>
        </p:nvSpPr>
        <p:spPr bwMode="auto">
          <a:xfrm>
            <a:off x="3809563" y="2887634"/>
            <a:ext cx="4073727" cy="1769715"/>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Calibri"/>
                <a:ea typeface="+mn-ea"/>
                <a:cs typeface="+mn-cs"/>
              </a:rPr>
              <a:t>HIV/AIDS</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Calibri"/>
                <a:ea typeface="+mn-ea"/>
                <a:cs typeface="+mn-cs"/>
              </a:rPr>
              <a:t>Psychiatry</a:t>
            </a:r>
          </a:p>
        </p:txBody>
      </p:sp>
      <p:sp>
        <p:nvSpPr>
          <p:cNvPr id="541699" name="Text Box 3"/>
          <p:cNvSpPr txBox="1">
            <a:spLocks noChangeArrowheads="1"/>
          </p:cNvSpPr>
          <p:nvPr/>
        </p:nvSpPr>
        <p:spPr bwMode="auto">
          <a:xfrm>
            <a:off x="2667000" y="4572001"/>
            <a:ext cx="6743317" cy="549275"/>
          </a:xfrm>
          <a:prstGeom prst="rect">
            <a:avLst/>
          </a:prstGeom>
          <a:noFill/>
          <a:ln w="9525">
            <a:noFill/>
            <a:miter lim="800000"/>
            <a:headEnd/>
            <a:tailEnd/>
          </a:ln>
          <a:effectLst/>
        </p:spPr>
        <p:txBody>
          <a:bodyPr wrap="squar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666666">
                    <a:lumMod val="75000"/>
                  </a:srgbClr>
                </a:solidFill>
                <a:effectLst>
                  <a:outerShdw blurRad="38100" dist="38100" dir="2700000" algn="tl">
                    <a:srgbClr val="000000"/>
                  </a:outerShdw>
                </a:effectLst>
                <a:uLnTx/>
                <a:uFillTx/>
                <a:latin typeface="Calibri"/>
                <a:ea typeface="+mn-ea"/>
                <a:cs typeface="+mn-cs"/>
              </a:rPr>
              <a:t>Adherence to Prevention and Treatment</a:t>
            </a:r>
          </a:p>
        </p:txBody>
      </p:sp>
      <p:sp>
        <p:nvSpPr>
          <p:cNvPr id="541700" name="Text Box 4"/>
          <p:cNvSpPr txBox="1">
            <a:spLocks noChangeArrowheads="1"/>
          </p:cNvSpPr>
          <p:nvPr/>
        </p:nvSpPr>
        <p:spPr bwMode="auto">
          <a:xfrm>
            <a:off x="3810000" y="6019801"/>
            <a:ext cx="4018472" cy="569387"/>
          </a:xfrm>
          <a:prstGeom prst="rect">
            <a:avLst/>
          </a:prstGeom>
          <a:noFill/>
          <a:ln w="9525">
            <a:noFill/>
            <a:miter lim="800000"/>
            <a:headEnd/>
            <a:tailEnd/>
          </a:ln>
          <a:effectLst/>
        </p:spPr>
        <p:txBody>
          <a:bodyPr wrap="non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9999FF"/>
                </a:solidFill>
                <a:effectLst>
                  <a:outerShdw blurRad="38100" dist="38100" dir="2700000" algn="tl">
                    <a:srgbClr val="000000"/>
                  </a:outerShdw>
                </a:effectLst>
                <a:uLnTx/>
                <a:uFillTx/>
                <a:latin typeface="Calibri"/>
                <a:ea typeface="+mn-ea"/>
                <a:cs typeface="+mn-cs"/>
              </a:rPr>
              <a:t>Vulnerable Populations</a:t>
            </a:r>
          </a:p>
        </p:txBody>
      </p:sp>
      <p:sp>
        <p:nvSpPr>
          <p:cNvPr id="76805" name="Text Box 5"/>
          <p:cNvSpPr txBox="1">
            <a:spLocks noChangeArrowheads="1"/>
          </p:cNvSpPr>
          <p:nvPr/>
        </p:nvSpPr>
        <p:spPr bwMode="auto">
          <a:xfrm>
            <a:off x="579549" y="5257800"/>
            <a:ext cx="1957589" cy="477054"/>
          </a:xfrm>
          <a:prstGeom prst="rect">
            <a:avLst/>
          </a:prstGeom>
          <a:noFill/>
          <a:ln w="9525">
            <a:noFill/>
            <a:miter lim="800000"/>
            <a:headEnd/>
            <a:tailEnd/>
          </a:ln>
        </p:spPr>
        <p:txBody>
          <a:bodyPr wrap="squar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CC99FF"/>
                </a:solidFill>
                <a:effectLst/>
                <a:uLnTx/>
                <a:uFillTx/>
                <a:latin typeface="Calibri"/>
                <a:ea typeface="+mn-ea"/>
                <a:cs typeface="+mn-cs"/>
              </a:rPr>
              <a:t>Women Trans</a:t>
            </a:r>
          </a:p>
        </p:txBody>
      </p:sp>
      <p:sp>
        <p:nvSpPr>
          <p:cNvPr id="76806" name="Text Box 6"/>
          <p:cNvSpPr txBox="1">
            <a:spLocks noChangeArrowheads="1"/>
          </p:cNvSpPr>
          <p:nvPr/>
        </p:nvSpPr>
        <p:spPr bwMode="auto">
          <a:xfrm>
            <a:off x="2446987" y="5181600"/>
            <a:ext cx="1515145" cy="746358"/>
          </a:xfrm>
          <a:prstGeom prst="rect">
            <a:avLst/>
          </a:prstGeom>
          <a:noFill/>
          <a:ln w="9525">
            <a:noFill/>
            <a:miter lim="800000"/>
            <a:headEnd/>
            <a:tailEnd/>
          </a:ln>
        </p:spPr>
        <p:txBody>
          <a:bodyPr wrap="square">
            <a:prstTxWarp prst="textNoShape">
              <a:avLst/>
            </a:prstTxWarp>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CC99FF"/>
                </a:solidFill>
                <a:effectLst/>
                <a:uLnTx/>
                <a:uFillTx/>
                <a:latin typeface="Calibri"/>
                <a:ea typeface="+mn-ea"/>
                <a:cs typeface="+mn-cs"/>
              </a:rPr>
              <a:t>African-</a:t>
            </a:r>
          </a:p>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CC99FF"/>
                </a:solidFill>
                <a:effectLst/>
                <a:uLnTx/>
                <a:uFillTx/>
                <a:latin typeface="Calibri"/>
                <a:ea typeface="+mn-ea"/>
                <a:cs typeface="+mn-cs"/>
              </a:rPr>
              <a:t>American</a:t>
            </a:r>
          </a:p>
        </p:txBody>
      </p:sp>
      <p:sp>
        <p:nvSpPr>
          <p:cNvPr id="76807" name="Text Box 7"/>
          <p:cNvSpPr txBox="1">
            <a:spLocks noChangeArrowheads="1"/>
          </p:cNvSpPr>
          <p:nvPr/>
        </p:nvSpPr>
        <p:spPr bwMode="auto">
          <a:xfrm>
            <a:off x="3962133" y="5181600"/>
            <a:ext cx="1428958" cy="746358"/>
          </a:xfrm>
          <a:prstGeom prst="rect">
            <a:avLst/>
          </a:prstGeom>
          <a:noFill/>
          <a:ln w="9525">
            <a:noFill/>
            <a:miter lim="800000"/>
            <a:headEnd/>
            <a:tailEnd/>
          </a:ln>
        </p:spPr>
        <p:txBody>
          <a:bodyPr wrap="square">
            <a:prstTxWarp prst="textNoShape">
              <a:avLst/>
            </a:prstTxWarp>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CC99FF"/>
                </a:solidFill>
                <a:effectLst/>
                <a:uLnTx/>
                <a:uFillTx/>
                <a:latin typeface="Calibri"/>
                <a:ea typeface="+mn-ea"/>
                <a:cs typeface="+mn-cs"/>
              </a:rPr>
              <a:t>Latino-</a:t>
            </a:r>
          </a:p>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CC99FF"/>
                </a:solidFill>
                <a:effectLst/>
                <a:uLnTx/>
                <a:uFillTx/>
                <a:latin typeface="Calibri"/>
                <a:ea typeface="+mn-ea"/>
                <a:cs typeface="+mn-cs"/>
              </a:rPr>
              <a:t>American</a:t>
            </a:r>
          </a:p>
        </p:txBody>
      </p:sp>
      <p:sp>
        <p:nvSpPr>
          <p:cNvPr id="76808" name="Text Box 8"/>
          <p:cNvSpPr txBox="1">
            <a:spLocks noChangeArrowheads="1"/>
          </p:cNvSpPr>
          <p:nvPr/>
        </p:nvSpPr>
        <p:spPr bwMode="auto">
          <a:xfrm>
            <a:off x="5295958" y="5029201"/>
            <a:ext cx="1428959" cy="1073371"/>
          </a:xfrm>
          <a:prstGeom prst="rect">
            <a:avLst/>
          </a:prstGeom>
          <a:noFill/>
          <a:ln w="9525">
            <a:noFill/>
            <a:miter lim="800000"/>
            <a:headEnd/>
            <a:tailEnd/>
          </a:ln>
        </p:spPr>
        <p:txBody>
          <a:bodyPr wrap="square">
            <a:prstTxWarp prst="textNoShape">
              <a:avLst/>
            </a:prstTxWarp>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CC99FF"/>
                </a:solidFill>
                <a:effectLst/>
                <a:uLnTx/>
                <a:uFillTx/>
                <a:latin typeface="Calibri"/>
                <a:ea typeface="+mn-ea"/>
                <a:cs typeface="+mn-cs"/>
              </a:rPr>
              <a:t>Men who</a:t>
            </a:r>
          </a:p>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CC99FF"/>
                </a:solidFill>
                <a:effectLst/>
                <a:uLnTx/>
                <a:uFillTx/>
                <a:latin typeface="Calibri"/>
                <a:ea typeface="+mn-ea"/>
                <a:cs typeface="+mn-cs"/>
              </a:rPr>
              <a:t>have sex</a:t>
            </a:r>
          </a:p>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CC99FF"/>
                </a:solidFill>
                <a:effectLst/>
                <a:uLnTx/>
                <a:uFillTx/>
                <a:latin typeface="Calibri"/>
                <a:ea typeface="+mn-ea"/>
                <a:cs typeface="+mn-cs"/>
              </a:rPr>
              <a:t>with men</a:t>
            </a:r>
          </a:p>
        </p:txBody>
      </p:sp>
      <p:sp>
        <p:nvSpPr>
          <p:cNvPr id="76809" name="Text Box 9"/>
          <p:cNvSpPr txBox="1">
            <a:spLocks noChangeArrowheads="1"/>
          </p:cNvSpPr>
          <p:nvPr/>
        </p:nvSpPr>
        <p:spPr bwMode="auto">
          <a:xfrm>
            <a:off x="8020050" y="5256561"/>
            <a:ext cx="1291375" cy="477054"/>
          </a:xfrm>
          <a:prstGeom prst="rect">
            <a:avLst/>
          </a:prstGeom>
          <a:noFill/>
          <a:ln w="9525">
            <a:noFill/>
            <a:miter lim="800000"/>
            <a:headEnd/>
            <a:tailEnd/>
          </a:ln>
        </p:spPr>
        <p:txBody>
          <a:bodyPr wrap="squar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CC99FF"/>
                </a:solidFill>
                <a:effectLst/>
                <a:uLnTx/>
                <a:uFillTx/>
                <a:latin typeface="Calibri"/>
                <a:ea typeface="+mn-ea"/>
                <a:cs typeface="+mn-cs"/>
              </a:rPr>
              <a:t>Children</a:t>
            </a:r>
          </a:p>
        </p:txBody>
      </p:sp>
      <p:sp>
        <p:nvSpPr>
          <p:cNvPr id="76810" name="Text Box 10"/>
          <p:cNvSpPr txBox="1">
            <a:spLocks noChangeArrowheads="1"/>
          </p:cNvSpPr>
          <p:nvPr/>
        </p:nvSpPr>
        <p:spPr bwMode="auto">
          <a:xfrm>
            <a:off x="6686224" y="5334000"/>
            <a:ext cx="1428960" cy="477054"/>
          </a:xfrm>
          <a:prstGeom prst="rect">
            <a:avLst/>
          </a:prstGeom>
          <a:noFill/>
          <a:ln w="9525">
            <a:noFill/>
            <a:miter lim="800000"/>
            <a:headEnd/>
            <a:tailEnd/>
          </a:ln>
        </p:spPr>
        <p:txBody>
          <a:bodyPr wrap="squar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srgbClr val="CC99FF"/>
                </a:solidFill>
                <a:effectLst/>
                <a:uLnTx/>
                <a:uFillTx/>
                <a:latin typeface="Calibri"/>
                <a:ea typeface="+mn-ea"/>
                <a:cs typeface="+mn-cs"/>
              </a:rPr>
              <a:t>Addicted</a:t>
            </a:r>
          </a:p>
        </p:txBody>
      </p:sp>
      <p:sp>
        <p:nvSpPr>
          <p:cNvPr id="76813" name="Text Box 13"/>
          <p:cNvSpPr txBox="1">
            <a:spLocks noChangeArrowheads="1"/>
          </p:cNvSpPr>
          <p:nvPr/>
        </p:nvSpPr>
        <p:spPr bwMode="auto">
          <a:xfrm>
            <a:off x="58261" y="2174333"/>
            <a:ext cx="3809562" cy="3195298"/>
          </a:xfrm>
          <a:prstGeom prst="rect">
            <a:avLst/>
          </a:prstGeom>
          <a:noFill/>
          <a:ln w="9525">
            <a:noFill/>
            <a:miter lim="800000"/>
            <a:headEnd/>
            <a:tailEnd/>
          </a:ln>
        </p:spPr>
        <p:txBody>
          <a:bodyPr wrap="square">
            <a:prstTxWarp prst="textNoShape">
              <a:avLst/>
            </a:prstTxWarp>
            <a:spAutoFit/>
          </a:bodyPr>
          <a:lstStyle/>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FFCC"/>
                </a:solidFill>
                <a:effectLst>
                  <a:outerShdw blurRad="38100" dist="38100" dir="2700000" algn="tl">
                    <a:srgbClr val="000000"/>
                  </a:outerShdw>
                </a:effectLst>
                <a:uLnTx/>
                <a:uFillTx/>
                <a:latin typeface="Calibri"/>
                <a:ea typeface="+mn-ea"/>
                <a:cs typeface="+mn-cs"/>
              </a:rPr>
              <a:t>Prevention</a:t>
            </a: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F0"/>
                </a:solidFill>
                <a:effectLst/>
                <a:uLnTx/>
                <a:uFillTx/>
                <a:latin typeface="Calibri"/>
                <a:ea typeface="+mn-ea"/>
                <a:cs typeface="+mn-cs"/>
              </a:rPr>
              <a:t>Routine HIV testing</a:t>
            </a: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F0"/>
                </a:solidFill>
                <a:effectLst/>
                <a:uLnTx/>
                <a:uFillTx/>
                <a:latin typeface="Calibri"/>
                <a:ea typeface="+mn-ea"/>
                <a:cs typeface="+mn-cs"/>
              </a:rPr>
              <a:t>Early start of ART</a:t>
            </a:r>
          </a:p>
          <a:p>
            <a:pPr marL="0" marR="0" lvl="0" indent="0" algn="l" defTabSz="457200" rtl="0" eaLnBrk="1" fontAlgn="auto" latinLnBrk="0" hangingPunct="1">
              <a:lnSpc>
                <a:spcPct val="85000"/>
              </a:lnSpc>
              <a:spcBef>
                <a:spcPts val="0"/>
              </a:spcBef>
              <a:spcAft>
                <a:spcPts val="0"/>
              </a:spcAft>
              <a:buClrTx/>
              <a:buSzTx/>
              <a:buFontTx/>
              <a:buNone/>
              <a:tabLst/>
              <a:defRPr/>
            </a:pPr>
            <a:r>
              <a:rPr lang="en-US" sz="2800" dirty="0">
                <a:solidFill>
                  <a:srgbClr val="00B0F0"/>
                </a:solidFill>
                <a:latin typeface="Calibri"/>
              </a:rPr>
              <a:t>Treatment as Prevention</a:t>
            </a:r>
            <a:endParaRPr kumimoji="0" lang="en-US" sz="2800" b="1" i="0" u="none" strike="noStrike" kern="1200" cap="none" spc="0" normalizeH="0" baseline="0" noProof="0" dirty="0">
              <a:ln>
                <a:noFill/>
              </a:ln>
              <a:solidFill>
                <a:srgbClr val="00FFCC"/>
              </a:solidFill>
              <a:effectLst>
                <a:outerShdw blurRad="38100" dist="38100" dir="2700000" algn="tl">
                  <a:srgbClr val="000000"/>
                </a:outerShdw>
              </a:effectLst>
              <a:uLnTx/>
              <a:uFillTx/>
              <a:latin typeface="Calibri"/>
              <a:ea typeface="+mn-ea"/>
              <a:cs typeface="+mn-cs"/>
            </a:endParaRP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sz="2500" b="0" i="0" u="none" strike="noStrike" kern="1200" cap="none" spc="0" normalizeH="0" baseline="0" noProof="0" dirty="0" err="1">
                <a:ln>
                  <a:noFill/>
                </a:ln>
                <a:solidFill>
                  <a:srgbClr val="00B0F0"/>
                </a:solidFill>
                <a:effectLst/>
                <a:uLnTx/>
                <a:uFillTx/>
                <a:latin typeface="Calibri"/>
                <a:ea typeface="+mn-ea"/>
                <a:cs typeface="+mn-cs"/>
              </a:rPr>
              <a:t>PrEP</a:t>
            </a:r>
            <a:r>
              <a:rPr kumimoji="0" lang="en-US" sz="2500" b="0" i="0" u="none" strike="noStrike" kern="1200" cap="none" spc="0" normalizeH="0" baseline="0" noProof="0" dirty="0">
                <a:ln>
                  <a:noFill/>
                </a:ln>
                <a:solidFill>
                  <a:srgbClr val="00B0F0"/>
                </a:solidFill>
                <a:effectLst/>
                <a:uLnTx/>
                <a:uFillTx/>
                <a:latin typeface="Calibri"/>
                <a:ea typeface="+mn-ea"/>
                <a:cs typeface="+mn-cs"/>
              </a:rPr>
              <a:t> and PEP</a:t>
            </a: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B0F0"/>
                </a:solidFill>
                <a:effectLst/>
                <a:uLnTx/>
                <a:uFillTx/>
                <a:latin typeface="Calibri"/>
                <a:ea typeface="+mn-ea"/>
                <a:cs typeface="+mn-cs"/>
              </a:rPr>
              <a:t>Drug treatment</a:t>
            </a: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B0F0"/>
                </a:solidFill>
                <a:effectLst/>
                <a:uLnTx/>
                <a:uFillTx/>
                <a:latin typeface="Calibri"/>
                <a:ea typeface="+mn-ea"/>
                <a:cs typeface="+mn-cs"/>
              </a:rPr>
              <a:t>Safe sex</a:t>
            </a: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B0F0"/>
                </a:solidFill>
                <a:effectLst/>
                <a:uLnTx/>
                <a:uFillTx/>
                <a:latin typeface="Calibri"/>
                <a:ea typeface="+mn-ea"/>
                <a:cs typeface="+mn-cs"/>
              </a:rPr>
              <a:t>Sterile works</a:t>
            </a: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B0F0"/>
                </a:solidFill>
                <a:effectLst/>
                <a:uLnTx/>
                <a:uFillTx/>
                <a:latin typeface="Calibri"/>
                <a:ea typeface="+mn-ea"/>
                <a:cs typeface="+mn-cs"/>
              </a:rPr>
              <a:t>Trauma prevention</a:t>
            </a:r>
          </a:p>
        </p:txBody>
      </p:sp>
      <p:sp>
        <p:nvSpPr>
          <p:cNvPr id="76814" name="Text Box 14"/>
          <p:cNvSpPr txBox="1">
            <a:spLocks noChangeArrowheads="1"/>
          </p:cNvSpPr>
          <p:nvPr/>
        </p:nvSpPr>
        <p:spPr bwMode="auto">
          <a:xfrm>
            <a:off x="172158" y="350196"/>
            <a:ext cx="2274829" cy="2082365"/>
          </a:xfrm>
          <a:prstGeom prst="rect">
            <a:avLst/>
          </a:prstGeom>
          <a:noFill/>
          <a:ln w="9525">
            <a:noFill/>
            <a:miter lim="800000"/>
            <a:headEnd/>
            <a:tailEnd/>
          </a:ln>
        </p:spPr>
        <p:txBody>
          <a:bodyPr wrap="square">
            <a:prstTxWarp prst="textNoShape">
              <a:avLst/>
            </a:prstTxWarp>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9933"/>
                </a:solidFill>
                <a:effectLst>
                  <a:outerShdw blurRad="38100" dist="38100" dir="2700000" algn="tl">
                    <a:srgbClr val="000000"/>
                  </a:outerShdw>
                </a:effectLst>
                <a:uLnTx/>
                <a:uFillTx/>
                <a:latin typeface="Calibri"/>
                <a:ea typeface="+mn-ea"/>
                <a:cs typeface="+mn-cs"/>
              </a:rPr>
              <a:t>Taboo Topics</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C000"/>
                </a:solidFill>
                <a:effectLst/>
                <a:uLnTx/>
                <a:uFillTx/>
                <a:latin typeface="Calibri"/>
                <a:ea typeface="+mn-ea"/>
                <a:cs typeface="+mn-cs"/>
              </a:rPr>
              <a:t>Sex</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C000"/>
                </a:solidFill>
                <a:effectLst/>
                <a:uLnTx/>
                <a:uFillTx/>
                <a:latin typeface="Calibri"/>
                <a:ea typeface="+mn-ea"/>
                <a:cs typeface="+mn-cs"/>
              </a:rPr>
              <a:t>Trauma</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C000"/>
                </a:solidFill>
                <a:effectLst/>
                <a:uLnTx/>
                <a:uFillTx/>
                <a:latin typeface="Calibri"/>
                <a:ea typeface="+mn-ea"/>
                <a:cs typeface="+mn-cs"/>
              </a:rPr>
              <a:t>Drugs</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C000"/>
                </a:solidFill>
                <a:effectLst/>
                <a:uLnTx/>
                <a:uFillTx/>
                <a:latin typeface="Calibri"/>
                <a:ea typeface="+mn-ea"/>
                <a:cs typeface="+mn-cs"/>
              </a:rPr>
              <a:t>Infection</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C000"/>
                </a:solidFill>
                <a:effectLst/>
                <a:uLnTx/>
                <a:uFillTx/>
                <a:latin typeface="Calibri"/>
                <a:ea typeface="+mn-ea"/>
                <a:cs typeface="+mn-cs"/>
              </a:rPr>
              <a:t>Death</a:t>
            </a:r>
          </a:p>
        </p:txBody>
      </p:sp>
      <p:sp>
        <p:nvSpPr>
          <p:cNvPr id="541711" name="Text Box 15"/>
          <p:cNvSpPr txBox="1">
            <a:spLocks noChangeArrowheads="1"/>
          </p:cNvSpPr>
          <p:nvPr/>
        </p:nvSpPr>
        <p:spPr bwMode="auto">
          <a:xfrm>
            <a:off x="9813074" y="4415882"/>
            <a:ext cx="2129882" cy="600164"/>
          </a:xfrm>
          <a:prstGeom prst="rect">
            <a:avLst/>
          </a:prstGeom>
          <a:noFill/>
          <a:ln w="9525">
            <a:noFill/>
            <a:miter lim="800000"/>
            <a:headEnd/>
            <a:tailEnd/>
          </a:ln>
          <a:effectLst/>
        </p:spPr>
        <p:txBody>
          <a:bodyPr wrap="squar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FF00FF"/>
                </a:solidFill>
                <a:effectLst>
                  <a:outerShdw blurRad="38100" dist="38100" dir="2700000" algn="tl">
                    <a:srgbClr val="000000"/>
                  </a:outerShdw>
                </a:effectLst>
                <a:uLnTx/>
                <a:uFillTx/>
                <a:latin typeface="Calibri"/>
                <a:ea typeface="+mn-ea"/>
                <a:cs typeface="+mn-cs"/>
              </a:rPr>
              <a:t>Lethality</a:t>
            </a:r>
          </a:p>
        </p:txBody>
      </p:sp>
      <p:sp>
        <p:nvSpPr>
          <p:cNvPr id="76816" name="Text Box 16"/>
          <p:cNvSpPr txBox="1">
            <a:spLocks noChangeArrowheads="1"/>
          </p:cNvSpPr>
          <p:nvPr/>
        </p:nvSpPr>
        <p:spPr bwMode="auto">
          <a:xfrm>
            <a:off x="2297151" y="442039"/>
            <a:ext cx="7014274" cy="2529923"/>
          </a:xfrm>
          <a:prstGeom prst="rect">
            <a:avLst/>
          </a:prstGeom>
          <a:noFill/>
          <a:ln w="9525">
            <a:noFill/>
            <a:miter lim="800000"/>
            <a:headEnd/>
            <a:tailEnd/>
          </a:ln>
        </p:spPr>
        <p:txBody>
          <a:bodyPr wrap="square">
            <a:prstTxWarp prst="textNoShape">
              <a:avLst/>
            </a:prstTxWarp>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Calibri"/>
                <a:ea typeface="+mn-ea"/>
                <a:cs typeface="+mn-cs"/>
              </a:rPr>
              <a:t>Multimorbid Severe and Complex</a:t>
            </a:r>
          </a:p>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Calibri"/>
                <a:ea typeface="+mn-ea"/>
                <a:cs typeface="+mn-cs"/>
              </a:rPr>
              <a:t> Multisystem Illness</a:t>
            </a:r>
            <a:endParaRPr kumimoji="0" lang="en-US" sz="26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B050"/>
                </a:solidFill>
                <a:effectLst/>
                <a:uLnTx/>
                <a:uFillTx/>
                <a:latin typeface="Calibri"/>
                <a:ea typeface="+mn-ea"/>
                <a:cs typeface="+mn-cs"/>
              </a:rPr>
              <a:t>PCP    CMV    PML    Hepatitis C  STDs  TB  MAC  KS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B050"/>
                </a:solidFill>
                <a:effectLst/>
                <a:uLnTx/>
                <a:uFillTx/>
                <a:latin typeface="Calibri"/>
                <a:ea typeface="+mn-ea"/>
                <a:cs typeface="+mn-cs"/>
              </a:rPr>
              <a:t>Depressive Disorders  PTSD   HAND   HAD   Delirium  Psychosis  Addictive Disorders  Injecting Drug Use</a:t>
            </a:r>
          </a:p>
        </p:txBody>
      </p:sp>
      <p:sp>
        <p:nvSpPr>
          <p:cNvPr id="76818" name="Text Box 18"/>
          <p:cNvSpPr txBox="1">
            <a:spLocks noChangeArrowheads="1"/>
          </p:cNvSpPr>
          <p:nvPr/>
        </p:nvSpPr>
        <p:spPr bwMode="auto">
          <a:xfrm>
            <a:off x="9574284" y="-131488"/>
            <a:ext cx="2523058" cy="4408899"/>
          </a:xfrm>
          <a:prstGeom prst="rect">
            <a:avLst/>
          </a:prstGeom>
          <a:noFill/>
          <a:ln w="9525">
            <a:noFill/>
            <a:miter lim="800000"/>
            <a:headEnd/>
            <a:tailEnd/>
          </a:ln>
        </p:spPr>
        <p:txBody>
          <a:bodyPr wrap="square">
            <a:prstTxWarp prst="textNoShape">
              <a:avLst/>
            </a:prstTxWarp>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rgbClr val="99CC66">
                  <a:lumMod val="75000"/>
                </a:srgbClr>
              </a:solidFill>
              <a:effectLst/>
              <a:uLnTx/>
              <a:uFillTx/>
              <a:latin typeface="Calibri"/>
              <a:ea typeface="+mn-ea"/>
              <a:cs typeface="+mn-cs"/>
            </a:endParaRPr>
          </a:p>
          <a:p>
            <a:pPr marL="0" marR="0" lvl="0" indent="0" algn="l" defTabSz="457200" rtl="0" eaLnBrk="1" fontAlgn="auto" latinLnBrk="0" hangingPunct="1">
              <a:lnSpc>
                <a:spcPct val="8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rgbClr val="99CC66">
                  <a:lumMod val="75000"/>
                </a:srgbClr>
              </a:solidFill>
              <a:effectLst/>
              <a:uLnTx/>
              <a:uFillTx/>
              <a:latin typeface="Calibri"/>
              <a:ea typeface="+mn-ea"/>
              <a:cs typeface="+mn-cs"/>
            </a:endParaRP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99CC66">
                    <a:lumMod val="75000"/>
                  </a:srgbClr>
                </a:solidFill>
                <a:effectLst/>
                <a:uLnTx/>
                <a:uFillTx/>
                <a:latin typeface="Calibri"/>
                <a:ea typeface="+mn-ea"/>
                <a:cs typeface="+mn-cs"/>
              </a:rPr>
              <a:t>Cardiac</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99CC66">
                    <a:lumMod val="75000"/>
                  </a:srgbClr>
                </a:solidFill>
                <a:effectLst/>
                <a:uLnTx/>
                <a:uFillTx/>
                <a:latin typeface="Calibri"/>
                <a:ea typeface="+mn-ea"/>
                <a:cs typeface="+mn-cs"/>
              </a:rPr>
              <a:t>Dermatological</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99CC66">
                    <a:lumMod val="75000"/>
                  </a:srgbClr>
                </a:solidFill>
                <a:effectLst/>
                <a:uLnTx/>
                <a:uFillTx/>
                <a:latin typeface="Calibri"/>
                <a:ea typeface="+mn-ea"/>
                <a:cs typeface="+mn-cs"/>
              </a:rPr>
              <a:t>Endocrine</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99CC66">
                    <a:lumMod val="75000"/>
                  </a:srgbClr>
                </a:solidFill>
                <a:effectLst/>
                <a:uLnTx/>
                <a:uFillTx/>
                <a:latin typeface="Calibri"/>
                <a:ea typeface="+mn-ea"/>
                <a:cs typeface="+mn-cs"/>
              </a:rPr>
              <a:t>GI</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99CC66">
                    <a:lumMod val="75000"/>
                  </a:srgbClr>
                </a:solidFill>
                <a:effectLst/>
                <a:uLnTx/>
                <a:uFillTx/>
                <a:latin typeface="Calibri"/>
                <a:ea typeface="+mn-ea"/>
                <a:cs typeface="+mn-cs"/>
              </a:rPr>
              <a:t>Infectious</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500" b="0" i="0" u="none" strike="noStrike" kern="1200" cap="none" spc="0" normalizeH="0" baseline="0" noProof="0" dirty="0" err="1">
                <a:ln>
                  <a:noFill/>
                </a:ln>
                <a:solidFill>
                  <a:srgbClr val="99CC66">
                    <a:lumMod val="75000"/>
                  </a:srgbClr>
                </a:solidFill>
                <a:effectLst/>
                <a:uLnTx/>
                <a:uFillTx/>
                <a:latin typeface="Calibri"/>
                <a:ea typeface="+mn-ea"/>
                <a:cs typeface="+mn-cs"/>
              </a:rPr>
              <a:t>Neoplastic</a:t>
            </a:r>
            <a:endParaRPr kumimoji="0" lang="en-US" sz="2500" b="0" i="0" u="none" strike="noStrike" kern="1200" cap="none" spc="0" normalizeH="0" baseline="0" noProof="0" dirty="0">
              <a:ln>
                <a:noFill/>
              </a:ln>
              <a:solidFill>
                <a:srgbClr val="99CC66">
                  <a:lumMod val="75000"/>
                </a:srgbClr>
              </a:solidFill>
              <a:effectLst/>
              <a:uLnTx/>
              <a:uFillTx/>
              <a:latin typeface="Calibri"/>
              <a:ea typeface="+mn-ea"/>
              <a:cs typeface="+mn-cs"/>
            </a:endParaRP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99CC66">
                    <a:lumMod val="75000"/>
                  </a:srgbClr>
                </a:solidFill>
                <a:effectLst/>
                <a:uLnTx/>
                <a:uFillTx/>
                <a:latin typeface="Calibri"/>
                <a:ea typeface="+mn-ea"/>
                <a:cs typeface="+mn-cs"/>
              </a:rPr>
              <a:t>Neurological</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99CC66">
                    <a:lumMod val="75000"/>
                  </a:srgbClr>
                </a:solidFill>
                <a:effectLst/>
                <a:uLnTx/>
                <a:uFillTx/>
                <a:latin typeface="Calibri"/>
                <a:ea typeface="+mn-ea"/>
                <a:cs typeface="+mn-cs"/>
              </a:rPr>
              <a:t>Obstetrical</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99CC66">
                    <a:lumMod val="75000"/>
                  </a:srgbClr>
                </a:solidFill>
                <a:effectLst/>
                <a:uLnTx/>
                <a:uFillTx/>
                <a:latin typeface="Calibri"/>
                <a:ea typeface="+mn-ea"/>
                <a:cs typeface="+mn-cs"/>
              </a:rPr>
              <a:t>Ophthalmological</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99CC66">
                    <a:lumMod val="75000"/>
                  </a:srgbClr>
                </a:solidFill>
                <a:effectLst/>
                <a:uLnTx/>
                <a:uFillTx/>
                <a:latin typeface="Calibri"/>
                <a:ea typeface="+mn-ea"/>
                <a:cs typeface="+mn-cs"/>
              </a:rPr>
              <a:t>Psychiatric</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99CC66">
                    <a:lumMod val="75000"/>
                  </a:srgbClr>
                </a:solidFill>
                <a:effectLst/>
                <a:uLnTx/>
                <a:uFillTx/>
                <a:latin typeface="Calibri"/>
                <a:ea typeface="+mn-ea"/>
                <a:cs typeface="+mn-cs"/>
              </a:rPr>
              <a:t>Pulmonary</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99CC66">
                    <a:lumMod val="75000"/>
                  </a:srgbClr>
                </a:solidFill>
                <a:effectLst/>
                <a:uLnTx/>
                <a:uFillTx/>
                <a:latin typeface="Calibri"/>
                <a:ea typeface="+mn-ea"/>
                <a:cs typeface="+mn-cs"/>
              </a:rPr>
              <a:t>Renal</a:t>
            </a:r>
          </a:p>
        </p:txBody>
      </p:sp>
      <p:sp>
        <p:nvSpPr>
          <p:cNvPr id="76819" name="Rectangle 19"/>
          <p:cNvSpPr>
            <a:spLocks noChangeArrowheads="1"/>
          </p:cNvSpPr>
          <p:nvPr/>
        </p:nvSpPr>
        <p:spPr bwMode="auto">
          <a:xfrm>
            <a:off x="9079607" y="5334000"/>
            <a:ext cx="2756078" cy="477054"/>
          </a:xfrm>
          <a:prstGeom prst="rect">
            <a:avLst/>
          </a:prstGeom>
          <a:noFill/>
          <a:ln w="9525">
            <a:noFill/>
            <a:miter lim="800000"/>
            <a:headEnd/>
            <a:tailEnd/>
          </a:ln>
        </p:spPr>
        <p:txBody>
          <a:bodyPr wrap="square">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CC99FF"/>
                </a:solidFill>
                <a:effectLst/>
                <a:uLnTx/>
                <a:uFillTx/>
                <a:latin typeface="Calibri"/>
                <a:ea typeface="+mn-ea"/>
                <a:cs typeface="+mn-cs"/>
              </a:rPr>
              <a:t>Homeless  Elderly</a:t>
            </a:r>
          </a:p>
        </p:txBody>
      </p:sp>
    </p:spTree>
    <p:extLst>
      <p:ext uri="{BB962C8B-B14F-4D97-AF65-F5344CB8AC3E}">
        <p14:creationId xmlns:p14="http://schemas.microsoft.com/office/powerpoint/2010/main" val="3942793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9929" y="596349"/>
            <a:ext cx="9806609" cy="2832652"/>
          </a:xfrm>
        </p:spPr>
        <p:txBody>
          <a:bodyPr/>
          <a:lstStyle/>
          <a:p>
            <a:r>
              <a:rPr lang="en-US" dirty="0">
                <a:solidFill>
                  <a:srgbClr val="C00000"/>
                </a:solidFill>
                <a:latin typeface="+mn-lt"/>
              </a:rPr>
              <a:t>History of HIV Psychiatry – Psychiatric Response to the Epidemics of Fear and Stigma</a:t>
            </a:r>
          </a:p>
        </p:txBody>
      </p:sp>
      <p:sp>
        <p:nvSpPr>
          <p:cNvPr id="3" name="Subtitle 2"/>
          <p:cNvSpPr>
            <a:spLocks noGrp="1"/>
          </p:cNvSpPr>
          <p:nvPr>
            <p:ph type="subTitle" idx="1"/>
          </p:nvPr>
        </p:nvSpPr>
        <p:spPr>
          <a:xfrm>
            <a:off x="1099930" y="4532243"/>
            <a:ext cx="9806609" cy="1923774"/>
          </a:xfrm>
        </p:spPr>
        <p:txBody>
          <a:bodyPr>
            <a:normAutofit/>
          </a:bodyPr>
          <a:lstStyle/>
          <a:p>
            <a:r>
              <a:rPr lang="en-US" dirty="0"/>
              <a:t>Mary Ann Adler Cohen, MD, DLFAPA, FAAPDP, FACP, FACLP</a:t>
            </a:r>
          </a:p>
          <a:p>
            <a:r>
              <a:rPr lang="en-US" dirty="0"/>
              <a:t>American Psychiatric Association</a:t>
            </a:r>
          </a:p>
          <a:p>
            <a:r>
              <a:rPr lang="en-US" dirty="0"/>
              <a:t>Symposium</a:t>
            </a:r>
          </a:p>
          <a:p>
            <a:r>
              <a:rPr lang="en-US" dirty="0"/>
              <a:t>May 22, 2019</a:t>
            </a:r>
          </a:p>
          <a:p>
            <a:endParaRPr lang="en-US" dirty="0"/>
          </a:p>
        </p:txBody>
      </p:sp>
    </p:spTree>
    <p:extLst>
      <p:ext uri="{BB962C8B-B14F-4D97-AF65-F5344CB8AC3E}">
        <p14:creationId xmlns:p14="http://schemas.microsoft.com/office/powerpoint/2010/main" val="1227991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848F-5AEA-544C-9501-7BC523CF4926}"/>
              </a:ext>
            </a:extLst>
          </p:cNvPr>
          <p:cNvSpPr>
            <a:spLocks noGrp="1"/>
          </p:cNvSpPr>
          <p:nvPr>
            <p:ph type="title"/>
          </p:nvPr>
        </p:nvSpPr>
        <p:spPr/>
        <p:txBody>
          <a:bodyPr/>
          <a:lstStyle/>
          <a:p>
            <a:r>
              <a:rPr lang="en-US" dirty="0">
                <a:solidFill>
                  <a:srgbClr val="C00000"/>
                </a:solidFill>
              </a:rPr>
              <a:t>Development of an HIV/AIDS Psychiatry Special Interest Group – 2003 to the present</a:t>
            </a:r>
          </a:p>
        </p:txBody>
      </p:sp>
      <p:sp>
        <p:nvSpPr>
          <p:cNvPr id="3" name="Content Placeholder 2">
            <a:extLst>
              <a:ext uri="{FF2B5EF4-FFF2-40B4-BE49-F238E27FC236}">
                <a16:creationId xmlns:a16="http://schemas.microsoft.com/office/drawing/2014/main" id="{F23D86F8-E5F9-F54C-9A60-23E99CA7DD0C}"/>
              </a:ext>
            </a:extLst>
          </p:cNvPr>
          <p:cNvSpPr>
            <a:spLocks noGrp="1"/>
          </p:cNvSpPr>
          <p:nvPr>
            <p:ph idx="1"/>
          </p:nvPr>
        </p:nvSpPr>
        <p:spPr>
          <a:xfrm>
            <a:off x="838200" y="1825625"/>
            <a:ext cx="10515600" cy="4667250"/>
          </a:xfrm>
        </p:spPr>
        <p:txBody>
          <a:bodyPr>
            <a:normAutofit lnSpcReduction="10000"/>
          </a:bodyPr>
          <a:lstStyle/>
          <a:p>
            <a:r>
              <a:rPr lang="en-US" dirty="0"/>
              <a:t>Until 2003, there was no organization of psychiatrists and other mental health professionals that was dedicated to the field of AIDS psychiatry</a:t>
            </a:r>
          </a:p>
          <a:p>
            <a:r>
              <a:rPr lang="en-US" dirty="0"/>
              <a:t>Many mental health clinicians devoted their professional lives to providing care for persons with HIV and AIDS</a:t>
            </a:r>
          </a:p>
          <a:p>
            <a:r>
              <a:rPr lang="en-US" dirty="0"/>
              <a:t>There was a need for a national and international group to provide networking and support for HIV mental health clinicians</a:t>
            </a:r>
          </a:p>
          <a:p>
            <a:r>
              <a:rPr lang="en-US" dirty="0"/>
              <a:t>There was a need for a forum for the exchange of ideas and collaborative research</a:t>
            </a:r>
          </a:p>
          <a:p>
            <a:r>
              <a:rPr lang="en-US" dirty="0"/>
              <a:t>There was a need for a group to share knowledge, to present work, and to collaborate in education and research</a:t>
            </a:r>
          </a:p>
          <a:p>
            <a:pPr marL="0" indent="0">
              <a:buNone/>
            </a:pPr>
            <a:endParaRPr lang="en-US" dirty="0"/>
          </a:p>
        </p:txBody>
      </p:sp>
    </p:spTree>
    <p:extLst>
      <p:ext uri="{BB962C8B-B14F-4D97-AF65-F5344CB8AC3E}">
        <p14:creationId xmlns:p14="http://schemas.microsoft.com/office/powerpoint/2010/main" val="2047388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C91E-319B-4644-A47C-B70C714067EB}"/>
              </a:ext>
            </a:extLst>
          </p:cNvPr>
          <p:cNvSpPr>
            <a:spLocks noGrp="1"/>
          </p:cNvSpPr>
          <p:nvPr>
            <p:ph type="title"/>
          </p:nvPr>
        </p:nvSpPr>
        <p:spPr>
          <a:xfrm>
            <a:off x="701723" y="365125"/>
            <a:ext cx="11007057" cy="999651"/>
          </a:xfrm>
        </p:spPr>
        <p:txBody>
          <a:bodyPr>
            <a:normAutofit fontScale="90000"/>
          </a:bodyPr>
          <a:lstStyle/>
          <a:p>
            <a:r>
              <a:rPr lang="en-US" dirty="0">
                <a:solidFill>
                  <a:srgbClr val="C00000"/>
                </a:solidFill>
              </a:rPr>
              <a:t>Evolution of the HIV/AIDS Psychiatry SIG and Section</a:t>
            </a:r>
          </a:p>
        </p:txBody>
      </p:sp>
      <p:sp>
        <p:nvSpPr>
          <p:cNvPr id="3" name="Content Placeholder 2">
            <a:extLst>
              <a:ext uri="{FF2B5EF4-FFF2-40B4-BE49-F238E27FC236}">
                <a16:creationId xmlns:a16="http://schemas.microsoft.com/office/drawing/2014/main" id="{307201D9-C586-B948-8F3D-D6097DB55C36}"/>
              </a:ext>
            </a:extLst>
          </p:cNvPr>
          <p:cNvSpPr>
            <a:spLocks noGrp="1"/>
          </p:cNvSpPr>
          <p:nvPr>
            <p:ph idx="1"/>
          </p:nvPr>
        </p:nvSpPr>
        <p:spPr>
          <a:xfrm>
            <a:off x="838200" y="1364777"/>
            <a:ext cx="10652077" cy="5493223"/>
          </a:xfrm>
        </p:spPr>
        <p:txBody>
          <a:bodyPr>
            <a:normAutofit/>
          </a:bodyPr>
          <a:lstStyle/>
          <a:p>
            <a:r>
              <a:rPr lang="en-US" sz="3600" dirty="0"/>
              <a:t>Began with 32 founding members in 2003 and evolved to 471 members in 2019</a:t>
            </a:r>
          </a:p>
          <a:p>
            <a:r>
              <a:rPr lang="en-US" sz="3600" dirty="0"/>
              <a:t>Members meet annually at the ACLP and develop presentations and collaborative research projects </a:t>
            </a:r>
          </a:p>
          <a:p>
            <a:r>
              <a:rPr lang="en-US" sz="3600" dirty="0"/>
              <a:t>Became the first HIV/AIDS Psychiatry Section of the World Psychiatric Association in 2012</a:t>
            </a:r>
          </a:p>
          <a:p>
            <a:pPr marL="0" indent="0">
              <a:buNone/>
            </a:pPr>
            <a:endParaRPr lang="en-US" dirty="0"/>
          </a:p>
        </p:txBody>
      </p:sp>
    </p:spTree>
    <p:extLst>
      <p:ext uri="{BB962C8B-B14F-4D97-AF65-F5344CB8AC3E}">
        <p14:creationId xmlns:p14="http://schemas.microsoft.com/office/powerpoint/2010/main" val="4149082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C91E-319B-4644-A47C-B70C714067EB}"/>
              </a:ext>
            </a:extLst>
          </p:cNvPr>
          <p:cNvSpPr>
            <a:spLocks noGrp="1"/>
          </p:cNvSpPr>
          <p:nvPr>
            <p:ph type="title"/>
          </p:nvPr>
        </p:nvSpPr>
        <p:spPr>
          <a:xfrm>
            <a:off x="701723" y="365125"/>
            <a:ext cx="10652077" cy="999651"/>
          </a:xfrm>
        </p:spPr>
        <p:txBody>
          <a:bodyPr/>
          <a:lstStyle/>
          <a:p>
            <a:r>
              <a:rPr lang="en-US" dirty="0">
                <a:solidFill>
                  <a:srgbClr val="C00000"/>
                </a:solidFill>
              </a:rPr>
              <a:t>Evolution of the HIV/AIDS Psychiatry SIG</a:t>
            </a:r>
          </a:p>
        </p:txBody>
      </p:sp>
      <p:sp>
        <p:nvSpPr>
          <p:cNvPr id="3" name="Content Placeholder 2">
            <a:extLst>
              <a:ext uri="{FF2B5EF4-FFF2-40B4-BE49-F238E27FC236}">
                <a16:creationId xmlns:a16="http://schemas.microsoft.com/office/drawing/2014/main" id="{307201D9-C586-B948-8F3D-D6097DB55C36}"/>
              </a:ext>
            </a:extLst>
          </p:cNvPr>
          <p:cNvSpPr>
            <a:spLocks noGrp="1"/>
          </p:cNvSpPr>
          <p:nvPr>
            <p:ph idx="1"/>
          </p:nvPr>
        </p:nvSpPr>
        <p:spPr>
          <a:xfrm>
            <a:off x="838200" y="1364777"/>
            <a:ext cx="10652077" cy="5493223"/>
          </a:xfrm>
        </p:spPr>
        <p:txBody>
          <a:bodyPr>
            <a:normAutofit/>
          </a:bodyPr>
          <a:lstStyle/>
          <a:p>
            <a:r>
              <a:rPr lang="en-US" sz="3200" dirty="0"/>
              <a:t>Members give presentations at: APA, ACLP, WPA, EAPM, AAPDPP, IPS</a:t>
            </a:r>
          </a:p>
          <a:p>
            <a:r>
              <a:rPr lang="en-US" sz="3200" dirty="0"/>
              <a:t>Members have published textbooks, chapters, and articles on HIV/AIDS Psychiatry</a:t>
            </a:r>
          </a:p>
          <a:p>
            <a:r>
              <a:rPr lang="en-US" sz="3200" dirty="0"/>
              <a:t>Members have developed curricula for teaching HIV psychiatry </a:t>
            </a:r>
          </a:p>
          <a:p>
            <a:r>
              <a:rPr lang="en-US" sz="3200" dirty="0"/>
              <a:t>Members serve on the APA Office of HIV Psychiatry Steering Committee, APA District Branch AIDS Committee, and the APA Council on C-L Psychiatry</a:t>
            </a:r>
          </a:p>
          <a:p>
            <a:endParaRPr lang="en-US" dirty="0"/>
          </a:p>
        </p:txBody>
      </p:sp>
    </p:spTree>
    <p:extLst>
      <p:ext uri="{BB962C8B-B14F-4D97-AF65-F5344CB8AC3E}">
        <p14:creationId xmlns:p14="http://schemas.microsoft.com/office/powerpoint/2010/main" val="2605741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4DBC-4E68-A341-B2A8-930969C72648}"/>
              </a:ext>
            </a:extLst>
          </p:cNvPr>
          <p:cNvSpPr>
            <a:spLocks noGrp="1"/>
          </p:cNvSpPr>
          <p:nvPr>
            <p:ph type="title"/>
          </p:nvPr>
        </p:nvSpPr>
        <p:spPr>
          <a:xfrm>
            <a:off x="838200" y="365126"/>
            <a:ext cx="10515600" cy="1204368"/>
          </a:xfrm>
        </p:spPr>
        <p:txBody>
          <a:bodyPr>
            <a:normAutofit fontScale="90000"/>
          </a:bodyPr>
          <a:lstStyle/>
          <a:p>
            <a:r>
              <a:rPr lang="en-US" dirty="0">
                <a:solidFill>
                  <a:srgbClr val="C00000"/>
                </a:solidFill>
              </a:rPr>
              <a:t>Textbooks of HIV Psychiatry Published by Members</a:t>
            </a:r>
          </a:p>
        </p:txBody>
      </p:sp>
      <p:sp>
        <p:nvSpPr>
          <p:cNvPr id="3" name="Content Placeholder 2">
            <a:extLst>
              <a:ext uri="{FF2B5EF4-FFF2-40B4-BE49-F238E27FC236}">
                <a16:creationId xmlns:a16="http://schemas.microsoft.com/office/drawing/2014/main" id="{608F786F-9892-894F-884F-63C497BC09DA}"/>
              </a:ext>
            </a:extLst>
          </p:cNvPr>
          <p:cNvSpPr>
            <a:spLocks noGrp="1"/>
          </p:cNvSpPr>
          <p:nvPr>
            <p:ph idx="1"/>
          </p:nvPr>
        </p:nvSpPr>
        <p:spPr>
          <a:xfrm>
            <a:off x="838200" y="1569493"/>
            <a:ext cx="10515600" cy="5131558"/>
          </a:xfrm>
        </p:spPr>
        <p:txBody>
          <a:bodyPr>
            <a:normAutofit/>
          </a:bodyPr>
          <a:lstStyle/>
          <a:p>
            <a:r>
              <a:rPr lang="en-US" sz="2600" dirty="0"/>
              <a:t>Fernandez F, Ruiz P. </a:t>
            </a:r>
            <a:r>
              <a:rPr lang="en-US" sz="2600" i="1" dirty="0"/>
              <a:t>Psychiatric Aspects of AIDS </a:t>
            </a:r>
            <a:r>
              <a:rPr lang="en-US" sz="2600" dirty="0"/>
              <a:t>Eds. Lippincott Williams &amp; Wilkins, Philadelphia, PA, 2006</a:t>
            </a:r>
          </a:p>
          <a:p>
            <a:r>
              <a:rPr lang="en-US" sz="2600" dirty="0"/>
              <a:t>Cohen MA</a:t>
            </a:r>
            <a:r>
              <a:rPr lang="en-US" sz="2600" b="1" dirty="0"/>
              <a:t>, </a:t>
            </a:r>
            <a:r>
              <a:rPr lang="en-US" sz="2600" dirty="0"/>
              <a:t>Goforth HW, Lux JZ, Batista SM, </a:t>
            </a:r>
            <a:r>
              <a:rPr lang="en-US" sz="2600" dirty="0" err="1"/>
              <a:t>Khalife</a:t>
            </a:r>
            <a:r>
              <a:rPr lang="en-US" sz="2600" dirty="0"/>
              <a:t> S, </a:t>
            </a:r>
            <a:r>
              <a:rPr lang="en-US" sz="2600" dirty="0" err="1"/>
              <a:t>Cozza</a:t>
            </a:r>
            <a:r>
              <a:rPr lang="en-US" sz="2600" dirty="0"/>
              <a:t> KL, and </a:t>
            </a:r>
            <a:r>
              <a:rPr lang="en-US" sz="2600" dirty="0" err="1"/>
              <a:t>Soffer</a:t>
            </a:r>
            <a:r>
              <a:rPr lang="en-US" sz="2600" dirty="0"/>
              <a:t> J. </a:t>
            </a:r>
            <a:r>
              <a:rPr lang="en-US" sz="2600" i="1" dirty="0"/>
              <a:t>Handbook of AIDS Psychiatry</a:t>
            </a:r>
            <a:r>
              <a:rPr lang="en-US" sz="2600" dirty="0"/>
              <a:t>. Oxford University Press, New York, New York, 2008</a:t>
            </a:r>
          </a:p>
          <a:p>
            <a:r>
              <a:rPr lang="en-US" sz="2600" dirty="0"/>
              <a:t>Cohen MA</a:t>
            </a:r>
            <a:r>
              <a:rPr lang="en-US" sz="2600" b="1" dirty="0"/>
              <a:t>, </a:t>
            </a:r>
            <a:r>
              <a:rPr lang="en-US" sz="2600" dirty="0"/>
              <a:t>Goforth HW, Lux JZ, Batista SM, </a:t>
            </a:r>
            <a:r>
              <a:rPr lang="en-US" sz="2600" dirty="0" err="1"/>
              <a:t>Khalife</a:t>
            </a:r>
            <a:r>
              <a:rPr lang="en-US" sz="2600" dirty="0"/>
              <a:t> S, </a:t>
            </a:r>
            <a:r>
              <a:rPr lang="en-US" sz="2600" dirty="0" err="1"/>
              <a:t>Cozza</a:t>
            </a:r>
            <a:r>
              <a:rPr lang="en-US" sz="2600" dirty="0"/>
              <a:t> KL, and </a:t>
            </a:r>
            <a:r>
              <a:rPr lang="en-US" sz="2600" dirty="0" err="1"/>
              <a:t>Soffer</a:t>
            </a:r>
            <a:r>
              <a:rPr lang="en-US" sz="2600" dirty="0"/>
              <a:t> J. </a:t>
            </a:r>
            <a:r>
              <a:rPr lang="en-US" sz="2600" i="1" dirty="0"/>
              <a:t>Handbook of AIDS Psychiatry</a:t>
            </a:r>
            <a:r>
              <a:rPr lang="en-US" sz="2600" dirty="0"/>
              <a:t>. Oxford University Press, New York, New York, 2010</a:t>
            </a:r>
          </a:p>
          <a:p>
            <a:pPr>
              <a:lnSpc>
                <a:spcPct val="80000"/>
              </a:lnSpc>
            </a:pPr>
            <a:r>
              <a:rPr lang="en-US" sz="2600" dirty="0"/>
              <a:t>Cohen MA, Gorman JM, </a:t>
            </a:r>
            <a:r>
              <a:rPr lang="en-US" sz="2600" dirty="0" err="1"/>
              <a:t>Volberding</a:t>
            </a:r>
            <a:r>
              <a:rPr lang="en-US" sz="2600" dirty="0"/>
              <a:t> P, Jacobson JM, </a:t>
            </a:r>
            <a:r>
              <a:rPr lang="en-US" sz="2600" dirty="0" err="1"/>
              <a:t>Letendre</a:t>
            </a:r>
            <a:r>
              <a:rPr lang="en-US" sz="2600" dirty="0"/>
              <a:t> SL. </a:t>
            </a:r>
            <a:r>
              <a:rPr lang="en-US" sz="2600" i="1" dirty="0"/>
              <a:t>Comprehensive Textbook of AIDS Psychiatry –  A Paradigm for Integrated Care. </a:t>
            </a:r>
            <a:r>
              <a:rPr lang="en-US" sz="2600" dirty="0"/>
              <a:t>Oxford Universi</a:t>
            </a:r>
            <a:r>
              <a:rPr lang="en-US" dirty="0"/>
              <a:t>ty </a:t>
            </a:r>
            <a:r>
              <a:rPr lang="en-US" sz="2600" dirty="0"/>
              <a:t>Press, New York, 2017</a:t>
            </a:r>
          </a:p>
          <a:p>
            <a:pPr>
              <a:lnSpc>
                <a:spcPct val="80000"/>
              </a:lnSpc>
              <a:buNone/>
            </a:pP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442664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005E-45F8-3345-9D20-66BACEEC3B46}"/>
              </a:ext>
            </a:extLst>
          </p:cNvPr>
          <p:cNvSpPr>
            <a:spLocks noGrp="1"/>
          </p:cNvSpPr>
          <p:nvPr>
            <p:ph type="title"/>
          </p:nvPr>
        </p:nvSpPr>
        <p:spPr>
          <a:xfrm>
            <a:off x="464713" y="180305"/>
            <a:ext cx="11203546" cy="1493950"/>
          </a:xfrm>
        </p:spPr>
        <p:txBody>
          <a:bodyPr>
            <a:noAutofit/>
          </a:bodyPr>
          <a:lstStyle/>
          <a:p>
            <a:pPr algn="ctr"/>
            <a:r>
              <a:rPr lang="en-US" sz="3600" dirty="0">
                <a:solidFill>
                  <a:srgbClr val="C00000"/>
                </a:solidFill>
              </a:rPr>
              <a:t>”Thank God You’re Here!” – a C-L Psychiatrist Co-Located and Integrated into an HIV Clinic, 1998-2006</a:t>
            </a:r>
          </a:p>
        </p:txBody>
      </p:sp>
      <p:sp>
        <p:nvSpPr>
          <p:cNvPr id="3" name="Content Placeholder 2">
            <a:extLst>
              <a:ext uri="{FF2B5EF4-FFF2-40B4-BE49-F238E27FC236}">
                <a16:creationId xmlns:a16="http://schemas.microsoft.com/office/drawing/2014/main" id="{098984A6-39C4-4442-987B-E20E7C21FE51}"/>
              </a:ext>
            </a:extLst>
          </p:cNvPr>
          <p:cNvSpPr>
            <a:spLocks noGrp="1"/>
          </p:cNvSpPr>
          <p:nvPr>
            <p:ph idx="1"/>
          </p:nvPr>
        </p:nvSpPr>
        <p:spPr>
          <a:xfrm>
            <a:off x="464713" y="1687133"/>
            <a:ext cx="10889087" cy="5035639"/>
          </a:xfrm>
        </p:spPr>
        <p:txBody>
          <a:bodyPr>
            <a:normAutofit fontScale="25000" lnSpcReduction="20000"/>
          </a:bodyPr>
          <a:lstStyle/>
          <a:p>
            <a:r>
              <a:rPr lang="en-US" sz="9600" dirty="0"/>
              <a:t>Established an elective in HIV Psychiatry for medical students and trainees</a:t>
            </a:r>
          </a:p>
          <a:p>
            <a:r>
              <a:rPr lang="en-US" sz="9600" dirty="0"/>
              <a:t>Established a psychiatric presence and training program </a:t>
            </a:r>
          </a:p>
          <a:p>
            <a:r>
              <a:rPr lang="en-US" sz="9600" dirty="0"/>
              <a:t>Established a support group for patients</a:t>
            </a:r>
          </a:p>
          <a:p>
            <a:r>
              <a:rPr lang="en-US" sz="9600" dirty="0"/>
              <a:t>Provided individual psychotherapy</a:t>
            </a:r>
          </a:p>
          <a:p>
            <a:r>
              <a:rPr lang="en-US" sz="9600" dirty="0"/>
              <a:t>Provided couples and family therapy </a:t>
            </a:r>
          </a:p>
          <a:p>
            <a:r>
              <a:rPr lang="en-US" sz="9600" dirty="0"/>
              <a:t>Provided psychiatric care to all HIV positive prenatal patients </a:t>
            </a:r>
          </a:p>
          <a:p>
            <a:r>
              <a:rPr lang="en-US" sz="9600" dirty="0"/>
              <a:t>Attended HIV faculty meetings and case conferences</a:t>
            </a:r>
          </a:p>
          <a:p>
            <a:r>
              <a:rPr lang="en-US" sz="9600" dirty="0"/>
              <a:t>Established a Fellowship in HIV Psychiatry</a:t>
            </a:r>
          </a:p>
          <a:p>
            <a:r>
              <a:rPr lang="en-US" sz="9600" dirty="0"/>
              <a:t>Provided seamless transitions from inpatient to ambulatory HIV care</a:t>
            </a:r>
          </a:p>
          <a:p>
            <a:r>
              <a:rPr lang="en-US" sz="9600" dirty="0"/>
              <a:t>Worked with the outreach team to encourage homeless and marginally housed persons with HIV to adhere to care</a:t>
            </a:r>
          </a:p>
          <a:p>
            <a:r>
              <a:rPr lang="en-US" sz="9600" dirty="0"/>
              <a:t>Evaluated levels of distress, PTSD, and adherence to HIV care and antiretroviral medications</a:t>
            </a:r>
          </a:p>
          <a:p>
            <a:pPr marL="0" indent="0">
              <a:buNone/>
            </a:pPr>
            <a:r>
              <a:rPr lang="en-US" sz="8000" dirty="0"/>
              <a:t> </a:t>
            </a:r>
          </a:p>
          <a:p>
            <a:pPr marL="0" indent="0">
              <a:buNone/>
            </a:pPr>
            <a:endParaRPr lang="en-US" sz="2000" dirty="0"/>
          </a:p>
          <a:p>
            <a:pPr marL="0" indent="0">
              <a:buNone/>
            </a:pPr>
            <a:endParaRPr lang="en-US" sz="1600" dirty="0"/>
          </a:p>
          <a:p>
            <a:pPr marL="0" indent="0">
              <a:buNone/>
            </a:pPr>
            <a:endParaRPr lang="en-US" sz="2000" dirty="0"/>
          </a:p>
          <a:p>
            <a:endParaRPr lang="en-US" sz="4000" dirty="0"/>
          </a:p>
          <a:p>
            <a:pPr marL="0" indent="0">
              <a:buNone/>
            </a:pPr>
            <a:r>
              <a:rPr lang="en-US" sz="2400" dirty="0"/>
              <a:t> </a:t>
            </a:r>
          </a:p>
          <a:p>
            <a:pPr marL="0" indent="0">
              <a:buNone/>
            </a:pPr>
            <a:endParaRPr lang="en-US" sz="24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6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51318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005E-45F8-3345-9D20-66BACEEC3B46}"/>
              </a:ext>
            </a:extLst>
          </p:cNvPr>
          <p:cNvSpPr>
            <a:spLocks noGrp="1"/>
          </p:cNvSpPr>
          <p:nvPr>
            <p:ph type="title"/>
          </p:nvPr>
        </p:nvSpPr>
        <p:spPr>
          <a:xfrm>
            <a:off x="464713" y="180305"/>
            <a:ext cx="11203546" cy="1493950"/>
          </a:xfrm>
        </p:spPr>
        <p:txBody>
          <a:bodyPr>
            <a:noAutofit/>
          </a:bodyPr>
          <a:lstStyle/>
          <a:p>
            <a:pPr algn="ctr"/>
            <a:r>
              <a:rPr lang="en-US" sz="3600" dirty="0">
                <a:solidFill>
                  <a:srgbClr val="C00000"/>
                </a:solidFill>
              </a:rPr>
              <a:t>”Thank God You’re Here!” – a C-L Psychiatrist Co-Located and Integrated into an HIV Clinic, 1998-2006</a:t>
            </a:r>
          </a:p>
        </p:txBody>
      </p:sp>
      <p:sp>
        <p:nvSpPr>
          <p:cNvPr id="3" name="Content Placeholder 2">
            <a:extLst>
              <a:ext uri="{FF2B5EF4-FFF2-40B4-BE49-F238E27FC236}">
                <a16:creationId xmlns:a16="http://schemas.microsoft.com/office/drawing/2014/main" id="{098984A6-39C4-4442-987B-E20E7C21FE51}"/>
              </a:ext>
            </a:extLst>
          </p:cNvPr>
          <p:cNvSpPr>
            <a:spLocks noGrp="1"/>
          </p:cNvSpPr>
          <p:nvPr>
            <p:ph idx="1"/>
          </p:nvPr>
        </p:nvSpPr>
        <p:spPr>
          <a:xfrm>
            <a:off x="464713" y="1687133"/>
            <a:ext cx="10889087" cy="5035639"/>
          </a:xfrm>
        </p:spPr>
        <p:txBody>
          <a:bodyPr>
            <a:normAutofit fontScale="70000" lnSpcReduction="20000"/>
          </a:bodyPr>
          <a:lstStyle/>
          <a:p>
            <a:pPr marL="0" indent="0">
              <a:buNone/>
            </a:pPr>
            <a:r>
              <a:rPr lang="en-US" sz="3600" dirty="0"/>
              <a:t>Cohen MA, Alfonso CA, Hoffman RG, </a:t>
            </a:r>
            <a:r>
              <a:rPr lang="en-US" sz="3600" dirty="0" err="1"/>
              <a:t>Milau</a:t>
            </a:r>
            <a:r>
              <a:rPr lang="en-US" sz="3600" dirty="0"/>
              <a:t> V, Carrera G. The impact of PTSD on treatment adherence in persons with HIV infection. </a:t>
            </a:r>
            <a:r>
              <a:rPr lang="en-US" sz="3600" i="1" dirty="0"/>
              <a:t>General Hospital Psychiatry </a:t>
            </a:r>
            <a:r>
              <a:rPr lang="en-US" sz="3600" dirty="0"/>
              <a:t>2001; 23:294-296</a:t>
            </a:r>
          </a:p>
          <a:p>
            <a:pPr marL="0" indent="0">
              <a:buNone/>
            </a:pPr>
            <a:r>
              <a:rPr lang="en-US" sz="3600" dirty="0"/>
              <a:t>Cohen, MA, Hoffman, RG, Cromwell C, </a:t>
            </a:r>
            <a:r>
              <a:rPr lang="en-US" sz="3600" dirty="0" err="1"/>
              <a:t>Schmeidler</a:t>
            </a:r>
            <a:r>
              <a:rPr lang="en-US" sz="3600" dirty="0"/>
              <a:t> J, </a:t>
            </a:r>
            <a:r>
              <a:rPr lang="en-US" sz="3600" dirty="0" err="1"/>
              <a:t>Ebrahim</a:t>
            </a:r>
            <a:r>
              <a:rPr lang="en-US" sz="3600" dirty="0"/>
              <a:t> F, Carrera G, </a:t>
            </a:r>
            <a:r>
              <a:rPr lang="en-US" sz="3600" dirty="0" err="1"/>
              <a:t>Endorf</a:t>
            </a:r>
            <a:r>
              <a:rPr lang="en-US" sz="3600" dirty="0"/>
              <a:t> F, Alfonso CA, Jacobson JM. The prevalence of distress in persons with human immunodeficiency virus infection. </a:t>
            </a:r>
            <a:r>
              <a:rPr lang="en-US" sz="3600" i="1" dirty="0"/>
              <a:t>Psychosomatics</a:t>
            </a:r>
            <a:r>
              <a:rPr lang="en-US" sz="3600" dirty="0"/>
              <a:t> 2002; 43:10-15 </a:t>
            </a:r>
          </a:p>
          <a:p>
            <a:pPr marL="0" indent="0">
              <a:buNone/>
            </a:pPr>
            <a:r>
              <a:rPr lang="en-US" sz="3600" dirty="0" err="1"/>
              <a:t>Ricart</a:t>
            </a:r>
            <a:r>
              <a:rPr lang="en-US" sz="3600" dirty="0"/>
              <a:t> F, Cohen MA, Alfonso CA, Hoffman RG, </a:t>
            </a:r>
            <a:r>
              <a:rPr lang="en-US" sz="3600" dirty="0" err="1"/>
              <a:t>Quiñones</a:t>
            </a:r>
            <a:r>
              <a:rPr lang="en-US" sz="3600" dirty="0"/>
              <a:t> N, Cohen A, </a:t>
            </a:r>
            <a:r>
              <a:rPr lang="en-US" sz="3600" dirty="0" err="1"/>
              <a:t>Indyk</a:t>
            </a:r>
            <a:r>
              <a:rPr lang="en-US" sz="3600" dirty="0"/>
              <a:t>, D. Understanding the Psychodynamics of non-adherence to medical treatment in persons with HIV infection. </a:t>
            </a:r>
            <a:r>
              <a:rPr lang="en-US" sz="3600" i="1" dirty="0"/>
              <a:t>General Hospital Psychiatry 2002</a:t>
            </a:r>
            <a:r>
              <a:rPr lang="en-US" sz="3600" dirty="0"/>
              <a:t>; 24:176-180</a:t>
            </a:r>
          </a:p>
          <a:p>
            <a:pPr marL="0" indent="0">
              <a:buNone/>
            </a:pPr>
            <a:r>
              <a:rPr lang="en-US" sz="3600" dirty="0"/>
              <a:t>Hoffman RG, Cohen MA, Alfonso CA, Weiss JJ, Jones S, Keller M, </a:t>
            </a:r>
            <a:r>
              <a:rPr lang="en-US" sz="3600" dirty="0" err="1"/>
              <a:t>Condemarin</a:t>
            </a:r>
            <a:r>
              <a:rPr lang="en-US" sz="3600" dirty="0"/>
              <a:t> JR, Chiu N-M, Jacobson JM. Treatment of interferon-induced psychosis in patients with comorbid hepatitis C and HIV. </a:t>
            </a:r>
            <a:r>
              <a:rPr lang="en-US" sz="3600" i="1" dirty="0"/>
              <a:t>Psychosomatics </a:t>
            </a:r>
            <a:r>
              <a:rPr lang="en-US" sz="3600" dirty="0"/>
              <a:t>2003; 44: 417-420 </a:t>
            </a:r>
          </a:p>
          <a:p>
            <a:pPr marL="0" indent="0">
              <a:buNone/>
            </a:pPr>
            <a:r>
              <a:rPr lang="en-US" sz="3600" dirty="0" err="1"/>
              <a:t>Dorell</a:t>
            </a:r>
            <a:r>
              <a:rPr lang="en-US" sz="3600" dirty="0"/>
              <a:t> K, Cohen MA. Preserving a sense of wonder: the integration of an ego-supportive approach to supervision in an AIDS psychiatry fellowship. </a:t>
            </a:r>
            <a:r>
              <a:rPr lang="en-US" sz="3600" i="1" dirty="0"/>
              <a:t>J American Academy of Psychoanalysis and Dynamic Psychiatry</a:t>
            </a:r>
            <a:r>
              <a:rPr lang="en-US" sz="3600" dirty="0"/>
              <a:t> 2005; 33:472-481</a:t>
            </a:r>
          </a:p>
          <a:p>
            <a:pPr marL="0" indent="0">
              <a:buNone/>
            </a:pPr>
            <a:r>
              <a:rPr lang="en-US" sz="3600" dirty="0"/>
              <a:t> </a:t>
            </a:r>
          </a:p>
          <a:p>
            <a:pPr marL="0" indent="0">
              <a:buNone/>
            </a:pPr>
            <a:endParaRPr lang="en-US" sz="36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67990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21B3B-D3D5-B140-B623-47383ECFD143}"/>
              </a:ext>
            </a:extLst>
          </p:cNvPr>
          <p:cNvSpPr>
            <a:spLocks noGrp="1"/>
          </p:cNvSpPr>
          <p:nvPr>
            <p:ph type="title"/>
          </p:nvPr>
        </p:nvSpPr>
        <p:spPr/>
        <p:txBody>
          <a:bodyPr/>
          <a:lstStyle/>
          <a:p>
            <a:r>
              <a:rPr lang="en-US" dirty="0">
                <a:solidFill>
                  <a:srgbClr val="C00000"/>
                </a:solidFill>
              </a:rPr>
              <a:t>Transformation of HIV/AIDS Psychiatry – from Palliation to Prevention 1981-2019</a:t>
            </a:r>
          </a:p>
        </p:txBody>
      </p:sp>
      <p:sp>
        <p:nvSpPr>
          <p:cNvPr id="3" name="Content Placeholder 2">
            <a:extLst>
              <a:ext uri="{FF2B5EF4-FFF2-40B4-BE49-F238E27FC236}">
                <a16:creationId xmlns:a16="http://schemas.microsoft.com/office/drawing/2014/main" id="{9B6D1754-BE25-094E-B37C-45B5FC5A9C67}"/>
              </a:ext>
            </a:extLst>
          </p:cNvPr>
          <p:cNvSpPr>
            <a:spLocks noGrp="1"/>
          </p:cNvSpPr>
          <p:nvPr>
            <p:ph idx="1"/>
          </p:nvPr>
        </p:nvSpPr>
        <p:spPr/>
        <p:txBody>
          <a:bodyPr/>
          <a:lstStyle/>
          <a:p>
            <a:r>
              <a:rPr lang="en-US" dirty="0"/>
              <a:t>Early focus on care with compassion and attention to the psychosocial aspects of HIV</a:t>
            </a:r>
          </a:p>
          <a:p>
            <a:r>
              <a:rPr lang="en-US" dirty="0"/>
              <a:t>Palliative care, advance directives, permanency planning</a:t>
            </a:r>
          </a:p>
          <a:p>
            <a:r>
              <a:rPr lang="en-US" dirty="0"/>
              <a:t>Transition to issues of living with HIV and adherence to care</a:t>
            </a:r>
          </a:p>
          <a:p>
            <a:r>
              <a:rPr lang="en-US" dirty="0"/>
              <a:t>Need for a collaborative, compassionate biopsychosocial approach</a:t>
            </a:r>
          </a:p>
          <a:p>
            <a:r>
              <a:rPr lang="en-US" dirty="0"/>
              <a:t>Transformation into focus on both HIV prevention and HIV care</a:t>
            </a:r>
          </a:p>
          <a:p>
            <a:r>
              <a:rPr lang="en-US" dirty="0"/>
              <a:t>Issues of Treatment as Prevention become part of psychiatric focus</a:t>
            </a:r>
          </a:p>
          <a:p>
            <a:r>
              <a:rPr lang="en-US" dirty="0"/>
              <a:t>Development of a definition of HIV psychiatry for the next decade</a:t>
            </a:r>
          </a:p>
        </p:txBody>
      </p:sp>
    </p:spTree>
    <p:extLst>
      <p:ext uri="{BB962C8B-B14F-4D97-AF65-F5344CB8AC3E}">
        <p14:creationId xmlns:p14="http://schemas.microsoft.com/office/powerpoint/2010/main" val="1901180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F7270-36B2-5E41-BD52-00CEA407D0C6}"/>
              </a:ext>
            </a:extLst>
          </p:cNvPr>
          <p:cNvSpPr>
            <a:spLocks noGrp="1"/>
          </p:cNvSpPr>
          <p:nvPr>
            <p:ph type="title"/>
          </p:nvPr>
        </p:nvSpPr>
        <p:spPr>
          <a:xfrm>
            <a:off x="403538" y="211511"/>
            <a:ext cx="10972800" cy="1143000"/>
          </a:xfrm>
        </p:spPr>
        <p:txBody>
          <a:bodyPr/>
          <a:lstStyle/>
          <a:p>
            <a:r>
              <a:rPr lang="en-US" sz="4000" dirty="0">
                <a:solidFill>
                  <a:srgbClr val="C00000"/>
                </a:solidFill>
              </a:rPr>
              <a:t>Definition of HIV/AIDS Psychiatry</a:t>
            </a:r>
          </a:p>
        </p:txBody>
      </p:sp>
      <p:sp>
        <p:nvSpPr>
          <p:cNvPr id="3" name="Content Placeholder 2">
            <a:extLst>
              <a:ext uri="{FF2B5EF4-FFF2-40B4-BE49-F238E27FC236}">
                <a16:creationId xmlns:a16="http://schemas.microsoft.com/office/drawing/2014/main" id="{DF130DC6-F61F-E94C-806E-82E6DA748E8F}"/>
              </a:ext>
            </a:extLst>
          </p:cNvPr>
          <p:cNvSpPr>
            <a:spLocks noGrp="1"/>
          </p:cNvSpPr>
          <p:nvPr>
            <p:ph idx="1"/>
          </p:nvPr>
        </p:nvSpPr>
        <p:spPr>
          <a:xfrm>
            <a:off x="403538" y="1354512"/>
            <a:ext cx="11444659" cy="5120372"/>
          </a:xfrm>
        </p:spPr>
        <p:txBody>
          <a:bodyPr/>
          <a:lstStyle/>
          <a:p>
            <a:pPr marL="0" indent="0">
              <a:buNone/>
            </a:pPr>
            <a:r>
              <a:rPr lang="en-US" sz="3200" dirty="0"/>
              <a:t>Subspecialty of consultation-liaison psychiatry that focuses on:</a:t>
            </a:r>
          </a:p>
          <a:p>
            <a:r>
              <a:rPr lang="en-US" sz="3200" dirty="0"/>
              <a:t> Prevention, care and  treatment of HIV and AIDS</a:t>
            </a:r>
          </a:p>
          <a:p>
            <a:r>
              <a:rPr lang="en-US" sz="3200" dirty="0"/>
              <a:t> Psychiatric aspects of risk behaviors and antecedents</a:t>
            </a:r>
          </a:p>
          <a:p>
            <a:r>
              <a:rPr lang="en-US" sz="3200" dirty="0"/>
              <a:t> Psychiatric manifestations of HIV and its stigma</a:t>
            </a:r>
          </a:p>
          <a:p>
            <a:r>
              <a:rPr lang="en-US" sz="3200" dirty="0"/>
              <a:t> Psychological consequences of HIV and its </a:t>
            </a:r>
            <a:r>
              <a:rPr lang="en-US" sz="3200" dirty="0" err="1"/>
              <a:t>multimorbidities</a:t>
            </a:r>
            <a:r>
              <a:rPr lang="en-US" sz="3200" dirty="0"/>
              <a:t> and </a:t>
            </a:r>
          </a:p>
          <a:p>
            <a:pPr marL="0" indent="0">
              <a:buNone/>
            </a:pPr>
            <a:r>
              <a:rPr lang="en-US" sz="3200" dirty="0"/>
              <a:t>   impact on persons who are infected and affected by HIV</a:t>
            </a:r>
          </a:p>
          <a:p>
            <a:r>
              <a:rPr lang="en-US" sz="3200" dirty="0"/>
              <a:t> Need for a collaborative </a:t>
            </a:r>
            <a:r>
              <a:rPr lang="en-US" sz="3200" dirty="0" err="1"/>
              <a:t>biopsychosociocultural</a:t>
            </a:r>
            <a:r>
              <a:rPr lang="en-US" sz="3200" dirty="0"/>
              <a:t> approach to prevention, care, and adherence </a:t>
            </a:r>
          </a:p>
        </p:txBody>
      </p:sp>
      <p:sp>
        <p:nvSpPr>
          <p:cNvPr id="4" name="Slide Number Placeholder 3">
            <a:extLst>
              <a:ext uri="{FF2B5EF4-FFF2-40B4-BE49-F238E27FC236}">
                <a16:creationId xmlns:a16="http://schemas.microsoft.com/office/drawing/2014/main" id="{78C3C496-81D3-894B-A562-862D90D6497D}"/>
              </a:ext>
            </a:extLst>
          </p:cNvPr>
          <p:cNvSpPr>
            <a:spLocks noGrp="1"/>
          </p:cNvSpPr>
          <p:nvPr>
            <p:ph type="sldNum" sz="quarter" idx="12"/>
          </p:nvPr>
        </p:nvSpPr>
        <p:spPr/>
        <p:txBody>
          <a:bodyPr/>
          <a:lstStyle/>
          <a:p>
            <a:fld id="{68CDBAF2-F266-C14C-8ABF-54B90D837FA3}" type="slidenum">
              <a:rPr lang="en-US" smtClean="0"/>
              <a:pPr/>
              <a:t>47</a:t>
            </a:fld>
            <a:endParaRPr lang="en-US" dirty="0"/>
          </a:p>
        </p:txBody>
      </p:sp>
    </p:spTree>
    <p:extLst>
      <p:ext uri="{BB962C8B-B14F-4D97-AF65-F5344CB8AC3E}">
        <p14:creationId xmlns:p14="http://schemas.microsoft.com/office/powerpoint/2010/main" val="1072061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9956" b="4240"/>
          <a:stretch/>
        </p:blipFill>
        <p:spPr>
          <a:xfrm>
            <a:off x="3449465" y="1417639"/>
            <a:ext cx="5293070" cy="5465199"/>
          </a:xfrm>
        </p:spPr>
      </p:pic>
    </p:spTree>
    <p:extLst>
      <p:ext uri="{BB962C8B-B14F-4D97-AF65-F5344CB8AC3E}">
        <p14:creationId xmlns:p14="http://schemas.microsoft.com/office/powerpoint/2010/main" val="209940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7566" y="159026"/>
            <a:ext cx="11264347" cy="1545464"/>
          </a:xfrm>
        </p:spPr>
        <p:txBody>
          <a:bodyPr>
            <a:normAutofit/>
          </a:bodyPr>
          <a:lstStyle/>
          <a:p>
            <a:r>
              <a:rPr lang="en-US" sz="4000" dirty="0"/>
              <a:t>American Psychiatric Association 2019</a:t>
            </a:r>
            <a:br>
              <a:rPr lang="en-US" sz="4000" dirty="0"/>
            </a:br>
            <a:r>
              <a:rPr lang="en-US" sz="4000" dirty="0"/>
              <a:t>Disclosure: Mary Ann Adler Cohen, MD</a:t>
            </a:r>
          </a:p>
        </p:txBody>
      </p:sp>
      <p:sp>
        <p:nvSpPr>
          <p:cNvPr id="14339" name="Rectangle 3"/>
          <p:cNvSpPr>
            <a:spLocks noGrp="1" noChangeArrowheads="1"/>
          </p:cNvSpPr>
          <p:nvPr>
            <p:ph type="body" idx="1"/>
          </p:nvPr>
        </p:nvSpPr>
        <p:spPr>
          <a:xfrm>
            <a:off x="1981200" y="2063877"/>
            <a:ext cx="8229600" cy="4062287"/>
          </a:xfrm>
        </p:spPr>
        <p:txBody>
          <a:bodyPr/>
          <a:lstStyle/>
          <a:p>
            <a:pPr>
              <a:buNone/>
            </a:pPr>
            <a:r>
              <a:rPr lang="en-US" b="1" dirty="0"/>
              <a:t>  </a:t>
            </a:r>
            <a:r>
              <a:rPr lang="en-US" dirty="0"/>
              <a:t>With respect to the following presentation, there has been no relevant (direct or indirect) financial relationship between the party listed above (and/or spouse/partner) and any for-profit company in the past 24 months which could be considered a conflict of interest.</a:t>
            </a:r>
          </a:p>
          <a:p>
            <a:pPr eaLnBrk="1" hangingPunct="1">
              <a:buFontTx/>
              <a:buNone/>
            </a:pPr>
            <a:endParaRPr lang="en-US" dirty="0"/>
          </a:p>
        </p:txBody>
      </p:sp>
    </p:spTree>
    <p:extLst>
      <p:ext uri="{BB962C8B-B14F-4D97-AF65-F5344CB8AC3E}">
        <p14:creationId xmlns:p14="http://schemas.microsoft.com/office/powerpoint/2010/main" val="205647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136546"/>
            <a:ext cx="10223500" cy="967040"/>
          </a:xfrm>
        </p:spPr>
        <p:txBody>
          <a:bodyPr>
            <a:normAutofit fontScale="90000"/>
          </a:bodyPr>
          <a:lstStyle/>
          <a:p>
            <a:pPr lvl="0" algn="ctr"/>
            <a:br>
              <a:rPr lang="en-US" dirty="0">
                <a:solidFill>
                  <a:prstClr val="white">
                    <a:tint val="75000"/>
                  </a:prstClr>
                </a:solidFill>
              </a:rPr>
            </a:br>
            <a:r>
              <a:rPr lang="en-US" sz="3600" dirty="0"/>
              <a:t>Mary Ann Adler Cohen, MD, DLFAPA, FAAPDP, FACLP, FACP </a:t>
            </a:r>
            <a:br>
              <a:rPr lang="en-US" sz="3600" dirty="0">
                <a:solidFill>
                  <a:prstClr val="white">
                    <a:tint val="75000"/>
                  </a:prstClr>
                </a:solidFill>
              </a:rPr>
            </a:br>
            <a:endParaRPr lang="en-US" sz="3600" dirty="0"/>
          </a:p>
        </p:txBody>
      </p:sp>
      <p:sp>
        <p:nvSpPr>
          <p:cNvPr id="3" name="Content Placeholder 2"/>
          <p:cNvSpPr>
            <a:spLocks noGrp="1"/>
          </p:cNvSpPr>
          <p:nvPr>
            <p:ph idx="1"/>
          </p:nvPr>
        </p:nvSpPr>
        <p:spPr>
          <a:xfrm>
            <a:off x="0" y="927279"/>
            <a:ext cx="12192000" cy="5930721"/>
          </a:xfrm>
        </p:spPr>
        <p:txBody>
          <a:bodyPr>
            <a:normAutofit fontScale="55000" lnSpcReduction="20000"/>
          </a:bodyPr>
          <a:lstStyle/>
          <a:p>
            <a:pPr marL="0" indent="0" algn="ctr">
              <a:buNone/>
            </a:pPr>
            <a:r>
              <a:rPr lang="en-US" dirty="0">
                <a:solidFill>
                  <a:prstClr val="white">
                    <a:tint val="75000"/>
                  </a:prstClr>
                </a:solidFill>
              </a:rPr>
              <a:t>L</a:t>
            </a:r>
          </a:p>
          <a:p>
            <a:pPr marL="0" indent="0" algn="ctr">
              <a:buNone/>
            </a:pPr>
            <a:r>
              <a:rPr lang="en-US" sz="4200" dirty="0"/>
              <a:t>Clinical Professor of Psychiatry, Department of Psychiatry </a:t>
            </a:r>
          </a:p>
          <a:p>
            <a:pPr marL="0" indent="0" algn="ctr">
              <a:buNone/>
            </a:pPr>
            <a:r>
              <a:rPr lang="en-US" sz="4200" dirty="0"/>
              <a:t>Icahn School of Medicine at Mount Sinai</a:t>
            </a:r>
          </a:p>
          <a:p>
            <a:pPr marL="0" indent="0" algn="ctr">
              <a:buNone/>
            </a:pPr>
            <a:r>
              <a:rPr lang="en-US" sz="4200" dirty="0"/>
              <a:t>Chair and Founder, Academy of Consultation-Liaison Psychiatry Bioethics Special Interest Group</a:t>
            </a:r>
          </a:p>
          <a:p>
            <a:pPr marL="0" indent="0" algn="ctr">
              <a:buNone/>
            </a:pPr>
            <a:r>
              <a:rPr lang="en-US" sz="4200" dirty="0"/>
              <a:t>Chair and Founder, Academy of Consultation-Liaison Psychiatry HIV/AIDS Psychiatry SIG</a:t>
            </a:r>
          </a:p>
          <a:p>
            <a:pPr marL="0" indent="0" algn="ctr">
              <a:buNone/>
            </a:pPr>
            <a:r>
              <a:rPr lang="en-US" sz="4200" dirty="0"/>
              <a:t>Chair and Co-Founder of the World Psychiatric Association Section on HIV/AIDS Psychiatry</a:t>
            </a:r>
          </a:p>
          <a:p>
            <a:pPr marL="0" indent="0" algn="ctr">
              <a:buNone/>
            </a:pPr>
            <a:r>
              <a:rPr lang="en-US" sz="4200" dirty="0"/>
              <a:t>Co-Founder and Former President, Society for Liaison Psychiatry</a:t>
            </a:r>
          </a:p>
          <a:p>
            <a:pPr marL="0" indent="0" algn="ctr">
              <a:buNone/>
            </a:pPr>
            <a:r>
              <a:rPr lang="en-US" sz="4200" dirty="0"/>
              <a:t>Trustee, American Academy of Psychodynamic Psychiatry and Psychoanalysis</a:t>
            </a:r>
          </a:p>
          <a:p>
            <a:pPr marL="0" indent="0" algn="ctr">
              <a:buNone/>
            </a:pPr>
            <a:r>
              <a:rPr lang="en-US" sz="4200" dirty="0"/>
              <a:t>Member, American Psychiatric Association Council on Consultation-Liaison Psychiatry </a:t>
            </a:r>
          </a:p>
          <a:p>
            <a:pPr marL="0" indent="0" algn="ctr">
              <a:buNone/>
            </a:pPr>
            <a:r>
              <a:rPr lang="en-US" sz="4200" dirty="0"/>
              <a:t>Member of the Board of the Foundation of the Academy of Consultation-Liaison Psychiatry</a:t>
            </a:r>
          </a:p>
          <a:p>
            <a:pPr marL="0" indent="0" algn="ctr">
              <a:buNone/>
            </a:pPr>
            <a:r>
              <a:rPr lang="en-US" sz="4200" dirty="0"/>
              <a:t>Former Director, AIDS Psychiatry, Mount Sinai Medical Center</a:t>
            </a:r>
          </a:p>
          <a:p>
            <a:pPr marL="0" indent="0" algn="ctr">
              <a:buNone/>
            </a:pPr>
            <a:r>
              <a:rPr lang="en-US" sz="4200" dirty="0"/>
              <a:t>Former Director, Consultation-Liaison Psychiatry Service, Metropolitan Hospital Center</a:t>
            </a:r>
          </a:p>
          <a:p>
            <a:pPr marL="0" indent="0" algn="ctr">
              <a:buNone/>
            </a:pPr>
            <a:r>
              <a:rPr lang="en-US" sz="4200" dirty="0"/>
              <a:t>Co-Founder and Former Director of the Metropolitan AIDS Program</a:t>
            </a:r>
          </a:p>
          <a:p>
            <a:pPr marL="0" indent="0" algn="ctr">
              <a:buNone/>
            </a:pPr>
            <a:r>
              <a:rPr lang="en-US" sz="4200" dirty="0"/>
              <a:t>Former President, Medical Board, Metropolitan Hospital Center</a:t>
            </a:r>
          </a:p>
          <a:p>
            <a:pPr marL="0" indent="0" algn="ctr">
              <a:buNone/>
            </a:pPr>
            <a:r>
              <a:rPr lang="en-US" sz="4200" dirty="0"/>
              <a:t>Founder and Former Director, Consultation-Liaison Psychiatry Service, Fordham Hospital</a:t>
            </a:r>
          </a:p>
          <a:p>
            <a:pPr marL="0" indent="0" algn="ctr">
              <a:buNone/>
            </a:pPr>
            <a:r>
              <a:rPr lang="en-US" sz="4200" dirty="0"/>
              <a:t>Co-Founder and Former President of the Society for Liaison Psychiatry</a:t>
            </a:r>
          </a:p>
          <a:p>
            <a:pPr marL="0" indent="0" algn="ctr">
              <a:buNone/>
            </a:pPr>
            <a:endParaRPr lang="en-US" sz="3200" dirty="0">
              <a:solidFill>
                <a:prstClr val="white">
                  <a:tint val="75000"/>
                </a:prstClr>
              </a:solidFill>
            </a:endParaRPr>
          </a:p>
          <a:p>
            <a:pPr marL="0" indent="0" algn="ctr">
              <a:buNone/>
            </a:pPr>
            <a:endParaRPr lang="en-US" dirty="0">
              <a:solidFill>
                <a:prstClr val="white">
                  <a:tint val="75000"/>
                </a:prstClr>
              </a:solidFill>
            </a:endParaRPr>
          </a:p>
          <a:p>
            <a:pPr marL="0" indent="0" algn="ctr">
              <a:buNone/>
            </a:pPr>
            <a:endParaRPr lang="en-US" dirty="0">
              <a:solidFill>
                <a:prstClr val="white">
                  <a:tint val="75000"/>
                </a:prstClr>
              </a:solidFill>
            </a:endParaRPr>
          </a:p>
          <a:p>
            <a:pPr>
              <a:buNone/>
            </a:pPr>
            <a:endParaRPr lang="en-US" dirty="0"/>
          </a:p>
        </p:txBody>
      </p:sp>
    </p:spTree>
    <p:extLst>
      <p:ext uri="{BB962C8B-B14F-4D97-AF65-F5344CB8AC3E}">
        <p14:creationId xmlns:p14="http://schemas.microsoft.com/office/powerpoint/2010/main" val="63482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54157" y="274639"/>
            <a:ext cx="9256643" cy="871581"/>
          </a:xfrm>
        </p:spPr>
        <p:txBody>
          <a:bodyPr>
            <a:normAutofit/>
          </a:bodyPr>
          <a:lstStyle/>
          <a:p>
            <a:pPr eaLnBrk="1" hangingPunct="1"/>
            <a:r>
              <a:rPr lang="en-US" dirty="0">
                <a:solidFill>
                  <a:srgbClr val="C00000"/>
                </a:solidFill>
              </a:rPr>
              <a:t>Outline of Presentation</a:t>
            </a:r>
          </a:p>
        </p:txBody>
      </p:sp>
      <p:sp>
        <p:nvSpPr>
          <p:cNvPr id="14339" name="Rectangle 3"/>
          <p:cNvSpPr>
            <a:spLocks noGrp="1" noChangeArrowheads="1"/>
          </p:cNvSpPr>
          <p:nvPr>
            <p:ph type="body" idx="1"/>
          </p:nvPr>
        </p:nvSpPr>
        <p:spPr>
          <a:xfrm>
            <a:off x="785611" y="1244601"/>
            <a:ext cx="10573555" cy="5427132"/>
          </a:xfrm>
        </p:spPr>
        <p:txBody>
          <a:bodyPr>
            <a:normAutofit/>
          </a:bodyPr>
          <a:lstStyle/>
          <a:p>
            <a:endParaRPr lang="en-US" sz="3000" dirty="0"/>
          </a:p>
          <a:p>
            <a:r>
              <a:rPr lang="en-US" sz="3600" dirty="0" err="1"/>
              <a:t>AIDSism</a:t>
            </a:r>
            <a:r>
              <a:rPr lang="en-US" sz="3600" dirty="0"/>
              <a:t> then and now</a:t>
            </a:r>
          </a:p>
          <a:p>
            <a:r>
              <a:rPr lang="en-US" sz="3600" dirty="0"/>
              <a:t>Scope of the HIV pandemic</a:t>
            </a:r>
          </a:p>
          <a:p>
            <a:r>
              <a:rPr lang="en-US" sz="3600" dirty="0"/>
              <a:t>History of HIV psychiatry</a:t>
            </a:r>
          </a:p>
          <a:p>
            <a:r>
              <a:rPr lang="en-US" sz="3600" dirty="0"/>
              <a:t>The evolution of HIV psychiatry over four decades</a:t>
            </a:r>
          </a:p>
          <a:p>
            <a:pPr marL="0" indent="0">
              <a:buNone/>
            </a:pPr>
            <a:endParaRPr lang="en-US" sz="3600" dirty="0"/>
          </a:p>
          <a:p>
            <a:endParaRPr lang="en-US" dirty="0"/>
          </a:p>
          <a:p>
            <a:endParaRPr lang="en-US" dirty="0"/>
          </a:p>
          <a:p>
            <a:endParaRPr lang="en-US" dirty="0"/>
          </a:p>
          <a:p>
            <a:endParaRPr lang="en-US" dirty="0"/>
          </a:p>
          <a:p>
            <a:pPr eaLnBrk="1" hangingPunct="1">
              <a:buFontTx/>
              <a:buNone/>
            </a:pPr>
            <a:endParaRPr lang="en-US" dirty="0"/>
          </a:p>
        </p:txBody>
      </p:sp>
    </p:spTree>
    <p:extLst>
      <p:ext uri="{BB962C8B-B14F-4D97-AF65-F5344CB8AC3E}">
        <p14:creationId xmlns:p14="http://schemas.microsoft.com/office/powerpoint/2010/main" val="123947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65BC-69B9-F54E-AD83-354E1DA6CDE2}"/>
              </a:ext>
            </a:extLst>
          </p:cNvPr>
          <p:cNvSpPr>
            <a:spLocks noGrp="1"/>
          </p:cNvSpPr>
          <p:nvPr>
            <p:ph type="title"/>
          </p:nvPr>
        </p:nvSpPr>
        <p:spPr>
          <a:xfrm>
            <a:off x="838200" y="164593"/>
            <a:ext cx="10515600" cy="768096"/>
          </a:xfrm>
        </p:spPr>
        <p:txBody>
          <a:bodyPr>
            <a:normAutofit/>
          </a:bodyPr>
          <a:lstStyle/>
          <a:p>
            <a:r>
              <a:rPr lang="en-US" dirty="0">
                <a:solidFill>
                  <a:srgbClr val="C00000"/>
                </a:solidFill>
              </a:rPr>
              <a:t>AIDS - 1981 </a:t>
            </a:r>
          </a:p>
        </p:txBody>
      </p:sp>
      <p:sp>
        <p:nvSpPr>
          <p:cNvPr id="3" name="Content Placeholder 2">
            <a:extLst>
              <a:ext uri="{FF2B5EF4-FFF2-40B4-BE49-F238E27FC236}">
                <a16:creationId xmlns:a16="http://schemas.microsoft.com/office/drawing/2014/main" id="{48753109-0A18-8041-B459-3BC9574C3C4F}"/>
              </a:ext>
            </a:extLst>
          </p:cNvPr>
          <p:cNvSpPr>
            <a:spLocks noGrp="1"/>
          </p:cNvSpPr>
          <p:nvPr>
            <p:ph idx="1"/>
          </p:nvPr>
        </p:nvSpPr>
        <p:spPr>
          <a:xfrm>
            <a:off x="838200" y="1133856"/>
            <a:ext cx="10920984" cy="5724144"/>
          </a:xfrm>
        </p:spPr>
        <p:txBody>
          <a:bodyPr>
            <a:normAutofit fontScale="70000" lnSpcReduction="20000"/>
          </a:bodyPr>
          <a:lstStyle/>
          <a:p>
            <a:endParaRPr lang="en-US" sz="3200" dirty="0"/>
          </a:p>
          <a:p>
            <a:r>
              <a:rPr lang="en-US" sz="3800" dirty="0"/>
              <a:t>In 1981 and before, previously healthy young men and women were</a:t>
            </a:r>
          </a:p>
          <a:p>
            <a:pPr marL="0" indent="0">
              <a:buNone/>
            </a:pPr>
            <a:r>
              <a:rPr lang="en-US" sz="3800" dirty="0"/>
              <a:t>   being admitted with pneumonia and severe respiratory distress</a:t>
            </a:r>
          </a:p>
          <a:p>
            <a:r>
              <a:rPr lang="en-US" sz="3800" dirty="0"/>
              <a:t>They were mysteriously dying of respiratory failure </a:t>
            </a:r>
          </a:p>
          <a:p>
            <a:r>
              <a:rPr lang="en-US" sz="3800" dirty="0"/>
              <a:t>The first report about this new illness was published in June 1981</a:t>
            </a:r>
          </a:p>
          <a:p>
            <a:r>
              <a:rPr lang="en-US" sz="3800" dirty="0"/>
              <a:t>A new epidemic of unknown cause was described in December 1981 as </a:t>
            </a:r>
          </a:p>
          <a:p>
            <a:pPr marL="0" indent="0">
              <a:buNone/>
            </a:pPr>
            <a:r>
              <a:rPr lang="en-US" sz="3800" dirty="0"/>
              <a:t>  “An Acquired Immune Deficiency Syndrome” or AIDS</a:t>
            </a:r>
          </a:p>
          <a:p>
            <a:pPr marL="0" indent="0">
              <a:buNone/>
            </a:pPr>
            <a:endParaRPr lang="en-US" sz="3800" dirty="0"/>
          </a:p>
          <a:p>
            <a:pPr marL="0" indent="0">
              <a:buNone/>
            </a:pPr>
            <a:endParaRPr lang="en-US" dirty="0"/>
          </a:p>
          <a:p>
            <a:pPr marL="0" indent="0">
              <a:buNone/>
            </a:pPr>
            <a:endParaRPr lang="en-US" dirty="0"/>
          </a:p>
          <a:p>
            <a:pPr marL="0" indent="0">
              <a:buNone/>
            </a:pPr>
            <a:endParaRPr lang="en-US" dirty="0"/>
          </a:p>
          <a:p>
            <a:pPr marL="0" indent="0">
              <a:buNone/>
            </a:pPr>
            <a:r>
              <a:rPr lang="en-US" sz="3100" dirty="0"/>
              <a:t>Centers for Disease Control and Prevention (CDC) (1981). </a:t>
            </a:r>
            <a:r>
              <a:rPr lang="en-US" sz="3100" i="1" dirty="0"/>
              <a:t>Pneumocystis</a:t>
            </a:r>
            <a:r>
              <a:rPr lang="en-US" sz="3100" dirty="0"/>
              <a:t> pneumonia—Los Angeles. </a:t>
            </a:r>
            <a:r>
              <a:rPr lang="en-US" sz="3100" i="1" dirty="0"/>
              <a:t>MMWR </a:t>
            </a:r>
            <a:r>
              <a:rPr lang="en-US" sz="3100" i="1" dirty="0" err="1"/>
              <a:t>Morb</a:t>
            </a:r>
            <a:r>
              <a:rPr lang="en-US" sz="3100" i="1" dirty="0"/>
              <a:t> Mortal </a:t>
            </a:r>
            <a:r>
              <a:rPr lang="en-US" sz="3100" i="1" dirty="0" err="1"/>
              <a:t>Wkly</a:t>
            </a:r>
            <a:r>
              <a:rPr lang="en-US" sz="3100" i="1" dirty="0"/>
              <a:t> Rep</a:t>
            </a:r>
            <a:r>
              <a:rPr lang="en-US" sz="3100" dirty="0"/>
              <a:t> 30:250–252.</a:t>
            </a:r>
          </a:p>
          <a:p>
            <a:pPr marL="0" indent="0">
              <a:buNone/>
            </a:pPr>
            <a:r>
              <a:rPr lang="en-US" sz="3100" dirty="0"/>
              <a:t>Centers for Disease Control and Prevention (CDC) (1982). Current trends on acquired immune deficiency syndrome (AIDS)—United States. </a:t>
            </a:r>
            <a:r>
              <a:rPr lang="en-US" sz="3100" i="1" dirty="0"/>
              <a:t>MMWR </a:t>
            </a:r>
            <a:r>
              <a:rPr lang="en-US" sz="3100" i="1" dirty="0" err="1"/>
              <a:t>Morb</a:t>
            </a:r>
            <a:r>
              <a:rPr lang="en-US" sz="3100" i="1" dirty="0"/>
              <a:t> Mortal </a:t>
            </a:r>
            <a:r>
              <a:rPr lang="en-US" sz="3100" i="1" dirty="0" err="1"/>
              <a:t>Wkly</a:t>
            </a:r>
            <a:r>
              <a:rPr lang="en-US" sz="3100" i="1" dirty="0"/>
              <a:t> Rep</a:t>
            </a:r>
            <a:r>
              <a:rPr lang="en-US" sz="3100" dirty="0"/>
              <a:t> 31:507–508, 513–514.</a:t>
            </a:r>
          </a:p>
          <a:p>
            <a:pPr marL="0" indent="0">
              <a:buNone/>
            </a:pPr>
            <a:endParaRPr lang="en-US" sz="24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425860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432" y="274638"/>
            <a:ext cx="8482226" cy="1143000"/>
          </a:xfrm>
        </p:spPr>
        <p:txBody>
          <a:bodyPr>
            <a:normAutofit/>
          </a:bodyPr>
          <a:lstStyle/>
          <a:p>
            <a:r>
              <a:rPr lang="en-US" sz="3200" dirty="0">
                <a:solidFill>
                  <a:srgbClr val="C00000"/>
                </a:solidFill>
              </a:rPr>
              <a:t>A severe rapidly fatal illness for nearly all persons with HIV – 1981-1986 or most - 1986-1996 </a:t>
            </a:r>
          </a:p>
        </p:txBody>
      </p:sp>
      <p:pic>
        <p:nvPicPr>
          <p:cNvPr id="4" name="Content Placeholder 3" descr="his 1986 photo of Ken Meeks – taken three days before he died of AIDS – put a human face on the ‘gay plague.’ (Alon REININGER/CONTACT Press Images)"/>
          <p:cNvPicPr>
            <a:picLocks noGrp="1"/>
          </p:cNvPicPr>
          <p:nvPr>
            <p:ph idx="1"/>
          </p:nvPr>
        </p:nvPicPr>
        <p:blipFill>
          <a:blip r:embed="rId3">
            <a:extLst>
              <a:ext uri="{28A0092B-C50C-407E-A947-70E740481C1C}">
                <a14:useLocalDpi xmlns:a14="http://schemas.microsoft.com/office/drawing/2010/main" val="0"/>
              </a:ext>
            </a:extLst>
          </a:blip>
          <a:srcRect t="-7856" b="-7856"/>
          <a:stretch>
            <a:fillRect/>
          </a:stretch>
        </p:blipFill>
        <p:spPr bwMode="auto">
          <a:xfrm>
            <a:off x="1981200" y="1270000"/>
            <a:ext cx="8229600" cy="5367338"/>
          </a:xfrm>
          <a:prstGeom prst="rect">
            <a:avLst/>
          </a:prstGeom>
          <a:noFill/>
          <a:ln>
            <a:noFill/>
          </a:ln>
        </p:spPr>
      </p:pic>
    </p:spTree>
    <p:extLst>
      <p:ext uri="{BB962C8B-B14F-4D97-AF65-F5344CB8AC3E}">
        <p14:creationId xmlns:p14="http://schemas.microsoft.com/office/powerpoint/2010/main" val="98339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3079</Words>
  <Application>Microsoft Macintosh PowerPoint</Application>
  <PresentationFormat>Widescreen</PresentationFormat>
  <Paragraphs>462</Paragraphs>
  <Slides>48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Courier</vt:lpstr>
      <vt:lpstr>Times New Roman</vt:lpstr>
      <vt:lpstr>Office Theme</vt:lpstr>
      <vt:lpstr>PowerPoint Presentation</vt:lpstr>
      <vt:lpstr>PowerPoint Presentation</vt:lpstr>
      <vt:lpstr>PowerPoint Presentation</vt:lpstr>
      <vt:lpstr>History of HIV Psychiatry – Psychiatric Response to the Epidemics of Fear and Stigma</vt:lpstr>
      <vt:lpstr>American Psychiatric Association 2019 Disclosure: Mary Ann Adler Cohen, MD</vt:lpstr>
      <vt:lpstr> Mary Ann Adler Cohen, MD, DLFAPA, FAAPDP, FACLP, FACP  </vt:lpstr>
      <vt:lpstr>Outline of Presentation</vt:lpstr>
      <vt:lpstr>AIDS - 1981 </vt:lpstr>
      <vt:lpstr>A severe rapidly fatal illness for nearly all persons with HIV – 1981-1986 or most - 1986-1996 </vt:lpstr>
      <vt:lpstr>Pandemics of AIDS, Fear, Stigma, and AIDSism</vt:lpstr>
      <vt:lpstr>AIDSism – Inappropriate Use of Protective Gear and Isolation Precautions</vt:lpstr>
      <vt:lpstr>Pandemics of AIDS, Fear, Stigma and AIDSism</vt:lpstr>
      <vt:lpstr>Discrimination in an Academic Medical Center, AIDSism, 1981-1985</vt:lpstr>
      <vt:lpstr>The AIDS Pandemic and The Plague</vt:lpstr>
      <vt:lpstr>The AIDS Pandemic and The Plague</vt:lpstr>
      <vt:lpstr>First consultation on an AIDS patient, July 1981</vt:lpstr>
      <vt:lpstr>AIDS 1980 to 1996</vt:lpstr>
      <vt:lpstr>Transformation from fatal to manageable illness</vt:lpstr>
      <vt:lpstr>AIDS Activists</vt:lpstr>
      <vt:lpstr>AIDS Activism</vt:lpstr>
      <vt:lpstr>Transformation from 1981 to 2019</vt:lpstr>
      <vt:lpstr>Patients who are engaged in care and on ART are living longer healthier lives and not dying of AIDS</vt:lpstr>
      <vt:lpstr>Strange Transition: from dying to living 1996 to 2019 with the introduction of effective ART </vt:lpstr>
      <vt:lpstr>Scope of the HIV Pandemic</vt:lpstr>
      <vt:lpstr>Scope of the HIV Pandemic </vt:lpstr>
      <vt:lpstr>  “AIDS in America - Forgotten but Not Gone” El-Sadr et al.  </vt:lpstr>
      <vt:lpstr>  “AIDS in America - Forgotten but Not Gone” El-Sadr et al.  </vt:lpstr>
      <vt:lpstr>History of HIV Psychiatry – Began in 1981 but did not appear in the Literature until 1983</vt:lpstr>
      <vt:lpstr>First Article by a Psychiatrist – Dr. Nichols</vt:lpstr>
      <vt:lpstr>First Article by a Psychiatrist – Dr. Nichols</vt:lpstr>
      <vt:lpstr>Early Literature of HIV Psychiatry Cohen MA. History of AIDS Psychiatry – A Biopsychosocial Approach – Paradigm and Paradox. In: Comprehensive Textbook of AIDS Psychiatry. MA Cohen and JM Gorman, Eds. (pp. 3-14). Oxford University Press, New York, 2008. </vt:lpstr>
      <vt:lpstr>Early Literature of HIV Psychiatry</vt:lpstr>
      <vt:lpstr>Early Literature of HIV Psychiatry</vt:lpstr>
      <vt:lpstr>The Metropolitan AIDS Program,1983-1995</vt:lpstr>
      <vt:lpstr>The Metropolitan AIDS Program,1983-1995</vt:lpstr>
      <vt:lpstr>Introduction of the Biopsychosocial Approach to AIDS</vt:lpstr>
      <vt:lpstr>Introduction of the Biopsychosocial Approach to AIDS</vt:lpstr>
      <vt:lpstr>Evolution of HIV Psychiatry 1981 to 2019</vt:lpstr>
      <vt:lpstr>PowerPoint Presentation</vt:lpstr>
      <vt:lpstr>Development of an HIV/AIDS Psychiatry Special Interest Group – 2003 to the present</vt:lpstr>
      <vt:lpstr>Evolution of the HIV/AIDS Psychiatry SIG and Section</vt:lpstr>
      <vt:lpstr>Evolution of the HIV/AIDS Psychiatry SIG</vt:lpstr>
      <vt:lpstr>Textbooks of HIV Psychiatry Published by Members</vt:lpstr>
      <vt:lpstr>”Thank God You’re Here!” – a C-L Psychiatrist Co-Located and Integrated into an HIV Clinic, 1998-2006</vt:lpstr>
      <vt:lpstr>”Thank God You’re Here!” – a C-L Psychiatrist Co-Located and Integrated into an HIV Clinic, 1998-2006</vt:lpstr>
      <vt:lpstr>Transformation of HIV/AIDS Psychiatry – from Palliation to Prevention 1981-2019</vt:lpstr>
      <vt:lpstr>Definition of HIV/AIDS Psychiatry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Ann Cohen</dc:creator>
  <cp:lastModifiedBy>Mary Ann Cohen</cp:lastModifiedBy>
  <cp:revision>1</cp:revision>
  <dcterms:created xsi:type="dcterms:W3CDTF">2019-04-25T00:42:27Z</dcterms:created>
  <dcterms:modified xsi:type="dcterms:W3CDTF">2019-04-25T00:46:17Z</dcterms:modified>
</cp:coreProperties>
</file>