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2"/>
  </p:notesMasterIdLst>
  <p:handoutMasterIdLst>
    <p:handoutMasterId r:id="rId43"/>
  </p:handoutMasterIdLst>
  <p:sldIdLst>
    <p:sldId id="256" r:id="rId2"/>
    <p:sldId id="262" r:id="rId3"/>
    <p:sldId id="283" r:id="rId4"/>
    <p:sldId id="287" r:id="rId5"/>
    <p:sldId id="289" r:id="rId6"/>
    <p:sldId id="275" r:id="rId7"/>
    <p:sldId id="270" r:id="rId8"/>
    <p:sldId id="280" r:id="rId9"/>
    <p:sldId id="272" r:id="rId10"/>
    <p:sldId id="285" r:id="rId11"/>
    <p:sldId id="288" r:id="rId12"/>
    <p:sldId id="258" r:id="rId13"/>
    <p:sldId id="268" r:id="rId14"/>
    <p:sldId id="260" r:id="rId15"/>
    <p:sldId id="264" r:id="rId16"/>
    <p:sldId id="261" r:id="rId17"/>
    <p:sldId id="265" r:id="rId18"/>
    <p:sldId id="266" r:id="rId19"/>
    <p:sldId id="290" r:id="rId20"/>
    <p:sldId id="257" r:id="rId21"/>
    <p:sldId id="291" r:id="rId22"/>
    <p:sldId id="259" r:id="rId23"/>
    <p:sldId id="292" r:id="rId24"/>
    <p:sldId id="293" r:id="rId25"/>
    <p:sldId id="294" r:id="rId26"/>
    <p:sldId id="295" r:id="rId27"/>
    <p:sldId id="296" r:id="rId28"/>
    <p:sldId id="273" r:id="rId29"/>
    <p:sldId id="297" r:id="rId30"/>
    <p:sldId id="298" r:id="rId31"/>
    <p:sldId id="299" r:id="rId32"/>
    <p:sldId id="278" r:id="rId33"/>
    <p:sldId id="300" r:id="rId34"/>
    <p:sldId id="301" r:id="rId35"/>
    <p:sldId id="279" r:id="rId36"/>
    <p:sldId id="282" r:id="rId37"/>
    <p:sldId id="281" r:id="rId38"/>
    <p:sldId id="302" r:id="rId39"/>
    <p:sldId id="303" r:id="rId40"/>
    <p:sldId id="286" r:id="rId41"/>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205C"/>
    <a:srgbClr val="B5231D"/>
    <a:srgbClr val="D755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A7DCA1-4939-40D6-B799-6F3BEF67AD24}" v="2" dt="2026-02-23T17:28:32.6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7728" autoAdjust="0"/>
  </p:normalViewPr>
  <p:slideViewPr>
    <p:cSldViewPr>
      <p:cViewPr varScale="1">
        <p:scale>
          <a:sx n="37" d="100"/>
          <a:sy n="37" d="100"/>
        </p:scale>
        <p:origin x="102"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3284" y="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2A2B9E-004C-EC4C-9155-F3E818CE048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688C168-C01C-904D-AF3E-14CD6F6D51CE}">
      <dgm:prSet custT="1"/>
      <dgm:spPr/>
      <dgm:t>
        <a:bodyPr/>
        <a:lstStyle/>
        <a:p>
          <a:r>
            <a:rPr lang="en-US" sz="4000" dirty="0"/>
            <a:t>Submission portal webinar walkthrough:</a:t>
          </a:r>
        </a:p>
      </dgm:t>
    </dgm:pt>
    <dgm:pt modelId="{6A0FFD29-0F53-5748-970C-C60D6B74F7FF}" type="parTrans" cxnId="{6722A176-51F4-DA42-8489-2E4184E91746}">
      <dgm:prSet/>
      <dgm:spPr/>
      <dgm:t>
        <a:bodyPr/>
        <a:lstStyle/>
        <a:p>
          <a:endParaRPr lang="en-US"/>
        </a:p>
      </dgm:t>
    </dgm:pt>
    <dgm:pt modelId="{542403C1-9DB4-C348-81E5-DAD0AD0321CC}" type="sibTrans" cxnId="{6722A176-51F4-DA42-8489-2E4184E91746}">
      <dgm:prSet/>
      <dgm:spPr/>
      <dgm:t>
        <a:bodyPr/>
        <a:lstStyle/>
        <a:p>
          <a:endParaRPr lang="en-US"/>
        </a:p>
      </dgm:t>
    </dgm:pt>
    <dgm:pt modelId="{1D996112-3DEE-3548-A352-A8E25FC41117}">
      <dgm:prSet custT="1"/>
      <dgm:spPr/>
      <dgm:t>
        <a:bodyPr/>
        <a:lstStyle/>
        <a:p>
          <a:pPr marL="0">
            <a:spcBef>
              <a:spcPts val="600"/>
            </a:spcBef>
            <a:buNone/>
          </a:pPr>
          <a:r>
            <a:rPr lang="en-US" sz="3200" dirty="0"/>
            <a:t>In the following slides we will review how to designate your session’s:</a:t>
          </a:r>
        </a:p>
      </dgm:t>
    </dgm:pt>
    <dgm:pt modelId="{91873377-6081-0C45-AAF0-FC5597AED9D1}" type="parTrans" cxnId="{C5B61CD2-6900-CA44-A067-B63ADC4BBF18}">
      <dgm:prSet/>
      <dgm:spPr/>
      <dgm:t>
        <a:bodyPr/>
        <a:lstStyle/>
        <a:p>
          <a:endParaRPr lang="en-US"/>
        </a:p>
      </dgm:t>
    </dgm:pt>
    <dgm:pt modelId="{15D50CA7-D8B2-4E4C-AAB6-606EBC4D3CEC}" type="sibTrans" cxnId="{C5B61CD2-6900-CA44-A067-B63ADC4BBF18}">
      <dgm:prSet/>
      <dgm:spPr/>
      <dgm:t>
        <a:bodyPr/>
        <a:lstStyle/>
        <a:p>
          <a:endParaRPr lang="en-US"/>
        </a:p>
      </dgm:t>
    </dgm:pt>
    <dgm:pt modelId="{BB28832C-FB61-8845-936B-180860CA38EF}">
      <dgm:prSet custT="1"/>
      <dgm:spPr/>
      <dgm:t>
        <a:bodyPr/>
        <a:lstStyle/>
        <a:p>
          <a:pPr marL="857250">
            <a:spcBef>
              <a:spcPts val="600"/>
            </a:spcBef>
            <a:buFont typeface="Arial" panose="020B0604020202020204" pitchFamily="34" charset="0"/>
            <a:buChar char="•"/>
          </a:pPr>
          <a:r>
            <a:rPr lang="en-US" sz="3200" dirty="0"/>
            <a:t>Topic</a:t>
          </a:r>
        </a:p>
      </dgm:t>
    </dgm:pt>
    <dgm:pt modelId="{958352C4-CE16-DE4F-8018-18E379438BB0}" type="parTrans" cxnId="{97A16C20-D706-0844-B17E-769865786E77}">
      <dgm:prSet/>
      <dgm:spPr/>
      <dgm:t>
        <a:bodyPr/>
        <a:lstStyle/>
        <a:p>
          <a:endParaRPr lang="en-US"/>
        </a:p>
      </dgm:t>
    </dgm:pt>
    <dgm:pt modelId="{E3AC7E42-FE98-1648-BD1E-16CB71E87F8B}" type="sibTrans" cxnId="{97A16C20-D706-0844-B17E-769865786E77}">
      <dgm:prSet/>
      <dgm:spPr/>
      <dgm:t>
        <a:bodyPr/>
        <a:lstStyle/>
        <a:p>
          <a:endParaRPr lang="en-US"/>
        </a:p>
      </dgm:t>
    </dgm:pt>
    <dgm:pt modelId="{50E768B2-F75C-2343-9833-98F30BB930F4}">
      <dgm:prSet custT="1"/>
      <dgm:spPr/>
      <dgm:t>
        <a:bodyPr/>
        <a:lstStyle/>
        <a:p>
          <a:pPr marL="857250">
            <a:spcBef>
              <a:spcPts val="600"/>
            </a:spcBef>
            <a:buFont typeface="Arial" panose="020B0604020202020204" pitchFamily="34" charset="0"/>
            <a:buChar char="•"/>
          </a:pPr>
          <a:r>
            <a:rPr lang="en-US" sz="3200" dirty="0"/>
            <a:t>Primary keyword</a:t>
          </a:r>
        </a:p>
      </dgm:t>
    </dgm:pt>
    <dgm:pt modelId="{2532A43B-883C-BD4A-88F2-95F29852083E}" type="parTrans" cxnId="{CC43BBCF-820B-574B-BAA1-FBED3D37A152}">
      <dgm:prSet/>
      <dgm:spPr/>
      <dgm:t>
        <a:bodyPr/>
        <a:lstStyle/>
        <a:p>
          <a:endParaRPr lang="en-US"/>
        </a:p>
      </dgm:t>
    </dgm:pt>
    <dgm:pt modelId="{8F0ED7E0-8179-C744-94F4-C7909EAB850A}" type="sibTrans" cxnId="{CC43BBCF-820B-574B-BAA1-FBED3D37A152}">
      <dgm:prSet/>
      <dgm:spPr/>
      <dgm:t>
        <a:bodyPr/>
        <a:lstStyle/>
        <a:p>
          <a:endParaRPr lang="en-US"/>
        </a:p>
      </dgm:t>
    </dgm:pt>
    <dgm:pt modelId="{240A372C-78E9-8A40-9A97-7DFF9DEAA767}">
      <dgm:prSet custT="1"/>
      <dgm:spPr/>
      <dgm:t>
        <a:bodyPr/>
        <a:lstStyle/>
        <a:p>
          <a:pPr marL="857250">
            <a:spcBef>
              <a:spcPts val="600"/>
            </a:spcBef>
            <a:buFont typeface="Arial" panose="020B0604020202020204" pitchFamily="34" charset="0"/>
            <a:buChar char="•"/>
          </a:pPr>
          <a:r>
            <a:rPr lang="en-US" sz="3200" dirty="0"/>
            <a:t>Secondary keyword</a:t>
          </a:r>
        </a:p>
      </dgm:t>
    </dgm:pt>
    <dgm:pt modelId="{12D5C7D5-AB7F-1842-935F-19E4BC9E3F87}" type="parTrans" cxnId="{47C3EED5-C3CF-9740-8B36-AB71A7E7C266}">
      <dgm:prSet/>
      <dgm:spPr/>
      <dgm:t>
        <a:bodyPr/>
        <a:lstStyle/>
        <a:p>
          <a:endParaRPr lang="en-US"/>
        </a:p>
      </dgm:t>
    </dgm:pt>
    <dgm:pt modelId="{F16B3818-39F2-B749-B784-6BAD89BF4AA5}" type="sibTrans" cxnId="{47C3EED5-C3CF-9740-8B36-AB71A7E7C266}">
      <dgm:prSet/>
      <dgm:spPr/>
      <dgm:t>
        <a:bodyPr/>
        <a:lstStyle/>
        <a:p>
          <a:endParaRPr lang="en-US"/>
        </a:p>
      </dgm:t>
    </dgm:pt>
    <dgm:pt modelId="{B2F3905B-47AE-FB4E-93E0-CA6A27343E49}">
      <dgm:prSet custT="1"/>
      <dgm:spPr/>
      <dgm:t>
        <a:bodyPr/>
        <a:lstStyle/>
        <a:p>
          <a:pPr marL="0" lvl="0" indent="0" algn="l" defTabSz="1555750">
            <a:lnSpc>
              <a:spcPct val="90000"/>
            </a:lnSpc>
            <a:spcBef>
              <a:spcPct val="0"/>
            </a:spcBef>
            <a:spcAft>
              <a:spcPct val="35000"/>
            </a:spcAft>
            <a:buNone/>
          </a:pPr>
          <a:r>
            <a:rPr lang="en-US" sz="3500" kern="1200" dirty="0">
              <a:solidFill>
                <a:prstClr val="white"/>
              </a:solidFill>
              <a:latin typeface="Calibri"/>
              <a:ea typeface="+mn-ea"/>
              <a:cs typeface="+mn-cs"/>
            </a:rPr>
            <a:t>Example session:</a:t>
          </a:r>
        </a:p>
      </dgm:t>
    </dgm:pt>
    <dgm:pt modelId="{8DA3B804-F2C5-B642-8871-47E91034F22B}" type="parTrans" cxnId="{638D4CEB-B30A-2B47-B2A0-3712CB5B4C59}">
      <dgm:prSet/>
      <dgm:spPr/>
      <dgm:t>
        <a:bodyPr/>
        <a:lstStyle/>
        <a:p>
          <a:endParaRPr lang="en-US"/>
        </a:p>
      </dgm:t>
    </dgm:pt>
    <dgm:pt modelId="{F94B4408-E16F-604E-BC75-9D64807A1634}" type="sibTrans" cxnId="{638D4CEB-B30A-2B47-B2A0-3712CB5B4C59}">
      <dgm:prSet/>
      <dgm:spPr/>
      <dgm:t>
        <a:bodyPr/>
        <a:lstStyle/>
        <a:p>
          <a:endParaRPr lang="en-US"/>
        </a:p>
      </dgm:t>
    </dgm:pt>
    <dgm:pt modelId="{9F46E1B3-5B50-0D48-9914-F6D3BE5067B0}">
      <dgm:prSet custT="1"/>
      <dgm:spPr/>
      <dgm:t>
        <a:bodyPr/>
        <a:lstStyle/>
        <a:p>
          <a:pPr marL="0" lvl="1" indent="-285750" algn="l" defTabSz="1244600">
            <a:lnSpc>
              <a:spcPct val="90000"/>
            </a:lnSpc>
            <a:spcBef>
              <a:spcPct val="0"/>
            </a:spcBef>
            <a:spcAft>
              <a:spcPct val="20000"/>
            </a:spcAft>
            <a:buNone/>
          </a:pPr>
          <a:r>
            <a:rPr lang="en-US" sz="3200" kern="1200" dirty="0">
              <a:solidFill>
                <a:prstClr val="black">
                  <a:hueOff val="0"/>
                  <a:satOff val="0"/>
                  <a:lumOff val="0"/>
                  <a:alphaOff val="0"/>
                </a:prstClr>
              </a:solidFill>
              <a:latin typeface="Calibri"/>
              <a:ea typeface="+mn-ea"/>
              <a:cs typeface="+mn-cs"/>
            </a:rPr>
            <a:t>Example Abstract Submission: “Training Residents in Managing Delirium in Young Adults”</a:t>
          </a:r>
        </a:p>
      </dgm:t>
    </dgm:pt>
    <dgm:pt modelId="{7B3E20AF-2FE3-F346-A74E-734639D310F3}" type="parTrans" cxnId="{20D58FA0-23F8-3947-BAB7-E0D1F5035762}">
      <dgm:prSet/>
      <dgm:spPr/>
      <dgm:t>
        <a:bodyPr/>
        <a:lstStyle/>
        <a:p>
          <a:endParaRPr lang="en-US"/>
        </a:p>
      </dgm:t>
    </dgm:pt>
    <dgm:pt modelId="{BC568C16-1884-6340-90A1-998E3C10A8F4}" type="sibTrans" cxnId="{20D58FA0-23F8-3947-BAB7-E0D1F5035762}">
      <dgm:prSet/>
      <dgm:spPr/>
      <dgm:t>
        <a:bodyPr/>
        <a:lstStyle/>
        <a:p>
          <a:endParaRPr lang="en-US"/>
        </a:p>
      </dgm:t>
    </dgm:pt>
    <dgm:pt modelId="{BA31B580-3C12-3E40-81C8-7ADFD76E84CD}">
      <dgm:prSet custT="1"/>
      <dgm:spPr/>
      <dgm:t>
        <a:bodyPr/>
        <a:lstStyle/>
        <a:p>
          <a:pPr marL="857250">
            <a:spcBef>
              <a:spcPct val="0"/>
            </a:spcBef>
          </a:pPr>
          <a:endParaRPr lang="en-US" sz="3200" dirty="0"/>
        </a:p>
      </dgm:t>
    </dgm:pt>
    <dgm:pt modelId="{9E054E51-4D4A-AA42-A8E3-7CCB5CD11D84}" type="parTrans" cxnId="{C6339162-9B29-124C-8D75-47DCA2786858}">
      <dgm:prSet/>
      <dgm:spPr/>
      <dgm:t>
        <a:bodyPr/>
        <a:lstStyle/>
        <a:p>
          <a:endParaRPr lang="en-US"/>
        </a:p>
      </dgm:t>
    </dgm:pt>
    <dgm:pt modelId="{F76D2AAD-B4A9-6242-9E66-CC7F16C2F0F1}" type="sibTrans" cxnId="{C6339162-9B29-124C-8D75-47DCA2786858}">
      <dgm:prSet/>
      <dgm:spPr/>
      <dgm:t>
        <a:bodyPr/>
        <a:lstStyle/>
        <a:p>
          <a:endParaRPr lang="en-US"/>
        </a:p>
      </dgm:t>
    </dgm:pt>
    <dgm:pt modelId="{5C75F263-90B3-1047-BA69-BAE69964CB81}" type="pres">
      <dgm:prSet presAssocID="{9F2A2B9E-004C-EC4C-9155-F3E818CE048A}" presName="linear" presStyleCnt="0">
        <dgm:presLayoutVars>
          <dgm:animLvl val="lvl"/>
          <dgm:resizeHandles val="exact"/>
        </dgm:presLayoutVars>
      </dgm:prSet>
      <dgm:spPr/>
    </dgm:pt>
    <dgm:pt modelId="{82F86D49-9DC3-D242-B168-872BB06873C8}" type="pres">
      <dgm:prSet presAssocID="{A688C168-C01C-904D-AF3E-14CD6F6D51CE}" presName="parentText" presStyleLbl="node1" presStyleIdx="0" presStyleCnt="2">
        <dgm:presLayoutVars>
          <dgm:chMax val="0"/>
          <dgm:bulletEnabled val="1"/>
        </dgm:presLayoutVars>
      </dgm:prSet>
      <dgm:spPr/>
    </dgm:pt>
    <dgm:pt modelId="{41BD8A0E-4E8C-AA44-910A-F7E2D54E1355}" type="pres">
      <dgm:prSet presAssocID="{A688C168-C01C-904D-AF3E-14CD6F6D51CE}" presName="childText" presStyleLbl="revTx" presStyleIdx="0" presStyleCnt="2">
        <dgm:presLayoutVars>
          <dgm:bulletEnabled val="1"/>
        </dgm:presLayoutVars>
      </dgm:prSet>
      <dgm:spPr/>
    </dgm:pt>
    <dgm:pt modelId="{070E4710-9521-314A-9217-2AF8AC4DB4A7}" type="pres">
      <dgm:prSet presAssocID="{B2F3905B-47AE-FB4E-93E0-CA6A27343E49}" presName="parentText" presStyleLbl="node1" presStyleIdx="1" presStyleCnt="2">
        <dgm:presLayoutVars>
          <dgm:chMax val="0"/>
          <dgm:bulletEnabled val="1"/>
        </dgm:presLayoutVars>
      </dgm:prSet>
      <dgm:spPr/>
    </dgm:pt>
    <dgm:pt modelId="{36D11E7F-C436-264D-8794-E519CE1A518E}" type="pres">
      <dgm:prSet presAssocID="{B2F3905B-47AE-FB4E-93E0-CA6A27343E49}" presName="childText" presStyleLbl="revTx" presStyleIdx="1" presStyleCnt="2">
        <dgm:presLayoutVars>
          <dgm:bulletEnabled val="1"/>
        </dgm:presLayoutVars>
      </dgm:prSet>
      <dgm:spPr/>
    </dgm:pt>
  </dgm:ptLst>
  <dgm:cxnLst>
    <dgm:cxn modelId="{2FBAC40F-7C88-4CBD-90C4-DBDFC005EFF9}" type="presOf" srcId="{BB28832C-FB61-8845-936B-180860CA38EF}" destId="{41BD8A0E-4E8C-AA44-910A-F7E2D54E1355}" srcOrd="0" destOrd="1" presId="urn:microsoft.com/office/officeart/2005/8/layout/vList2"/>
    <dgm:cxn modelId="{97A16C20-D706-0844-B17E-769865786E77}" srcId="{1D996112-3DEE-3548-A352-A8E25FC41117}" destId="{BB28832C-FB61-8845-936B-180860CA38EF}" srcOrd="0" destOrd="0" parTransId="{958352C4-CE16-DE4F-8018-18E379438BB0}" sibTransId="{E3AC7E42-FE98-1648-BD1E-16CB71E87F8B}"/>
    <dgm:cxn modelId="{8C534635-BEDF-4FF7-958F-26D48F2F19B8}" type="presOf" srcId="{B2F3905B-47AE-FB4E-93E0-CA6A27343E49}" destId="{070E4710-9521-314A-9217-2AF8AC4DB4A7}" srcOrd="0" destOrd="0" presId="urn:microsoft.com/office/officeart/2005/8/layout/vList2"/>
    <dgm:cxn modelId="{E1AA0D3A-C4F1-49B6-AFF0-96309D87E44F}" type="presOf" srcId="{BA31B580-3C12-3E40-81C8-7ADFD76E84CD}" destId="{41BD8A0E-4E8C-AA44-910A-F7E2D54E1355}" srcOrd="0" destOrd="4" presId="urn:microsoft.com/office/officeart/2005/8/layout/vList2"/>
    <dgm:cxn modelId="{C6339162-9B29-124C-8D75-47DCA2786858}" srcId="{1D996112-3DEE-3548-A352-A8E25FC41117}" destId="{BA31B580-3C12-3E40-81C8-7ADFD76E84CD}" srcOrd="3" destOrd="0" parTransId="{9E054E51-4D4A-AA42-A8E3-7CCB5CD11D84}" sibTransId="{F76D2AAD-B4A9-6242-9E66-CC7F16C2F0F1}"/>
    <dgm:cxn modelId="{23113372-F3EC-4751-BEF5-ABD5B06752B9}" type="presOf" srcId="{A688C168-C01C-904D-AF3E-14CD6F6D51CE}" destId="{82F86D49-9DC3-D242-B168-872BB06873C8}" srcOrd="0" destOrd="0" presId="urn:microsoft.com/office/officeart/2005/8/layout/vList2"/>
    <dgm:cxn modelId="{6722A176-51F4-DA42-8489-2E4184E91746}" srcId="{9F2A2B9E-004C-EC4C-9155-F3E818CE048A}" destId="{A688C168-C01C-904D-AF3E-14CD6F6D51CE}" srcOrd="0" destOrd="0" parTransId="{6A0FFD29-0F53-5748-970C-C60D6B74F7FF}" sibTransId="{542403C1-9DB4-C348-81E5-DAD0AD0321CC}"/>
    <dgm:cxn modelId="{20D58FA0-23F8-3947-BAB7-E0D1F5035762}" srcId="{B2F3905B-47AE-FB4E-93E0-CA6A27343E49}" destId="{9F46E1B3-5B50-0D48-9914-F6D3BE5067B0}" srcOrd="0" destOrd="0" parTransId="{7B3E20AF-2FE3-F346-A74E-734639D310F3}" sibTransId="{BC568C16-1884-6340-90A1-998E3C10A8F4}"/>
    <dgm:cxn modelId="{D7B427C0-25E6-8742-8681-DC1ED533ED20}" type="presOf" srcId="{9F2A2B9E-004C-EC4C-9155-F3E818CE048A}" destId="{5C75F263-90B3-1047-BA69-BAE69964CB81}" srcOrd="0" destOrd="0" presId="urn:microsoft.com/office/officeart/2005/8/layout/vList2"/>
    <dgm:cxn modelId="{73A027C6-EA5C-401B-BCF7-F13DDC6827FB}" type="presOf" srcId="{1D996112-3DEE-3548-A352-A8E25FC41117}" destId="{41BD8A0E-4E8C-AA44-910A-F7E2D54E1355}" srcOrd="0" destOrd="0" presId="urn:microsoft.com/office/officeart/2005/8/layout/vList2"/>
    <dgm:cxn modelId="{976DFDCD-9A6B-45BE-9510-81E923146494}" type="presOf" srcId="{9F46E1B3-5B50-0D48-9914-F6D3BE5067B0}" destId="{36D11E7F-C436-264D-8794-E519CE1A518E}" srcOrd="0" destOrd="0" presId="urn:microsoft.com/office/officeart/2005/8/layout/vList2"/>
    <dgm:cxn modelId="{CC43BBCF-820B-574B-BAA1-FBED3D37A152}" srcId="{1D996112-3DEE-3548-A352-A8E25FC41117}" destId="{50E768B2-F75C-2343-9833-98F30BB930F4}" srcOrd="1" destOrd="0" parTransId="{2532A43B-883C-BD4A-88F2-95F29852083E}" sibTransId="{8F0ED7E0-8179-C744-94F4-C7909EAB850A}"/>
    <dgm:cxn modelId="{C5B61CD2-6900-CA44-A067-B63ADC4BBF18}" srcId="{A688C168-C01C-904D-AF3E-14CD6F6D51CE}" destId="{1D996112-3DEE-3548-A352-A8E25FC41117}" srcOrd="0" destOrd="0" parTransId="{91873377-6081-0C45-AAF0-FC5597AED9D1}" sibTransId="{15D50CA7-D8B2-4E4C-AAB6-606EBC4D3CEC}"/>
    <dgm:cxn modelId="{B1AA95D5-1CA0-4D67-9497-BA1A3AADBE09}" type="presOf" srcId="{240A372C-78E9-8A40-9A97-7DFF9DEAA767}" destId="{41BD8A0E-4E8C-AA44-910A-F7E2D54E1355}" srcOrd="0" destOrd="3" presId="urn:microsoft.com/office/officeart/2005/8/layout/vList2"/>
    <dgm:cxn modelId="{47C3EED5-C3CF-9740-8B36-AB71A7E7C266}" srcId="{1D996112-3DEE-3548-A352-A8E25FC41117}" destId="{240A372C-78E9-8A40-9A97-7DFF9DEAA767}" srcOrd="2" destOrd="0" parTransId="{12D5C7D5-AB7F-1842-935F-19E4BC9E3F87}" sibTransId="{F16B3818-39F2-B749-B784-6BAD89BF4AA5}"/>
    <dgm:cxn modelId="{638D4CEB-B30A-2B47-B2A0-3712CB5B4C59}" srcId="{9F2A2B9E-004C-EC4C-9155-F3E818CE048A}" destId="{B2F3905B-47AE-FB4E-93E0-CA6A27343E49}" srcOrd="1" destOrd="0" parTransId="{8DA3B804-F2C5-B642-8871-47E91034F22B}" sibTransId="{F94B4408-E16F-604E-BC75-9D64807A1634}"/>
    <dgm:cxn modelId="{0B8906F5-E7A2-4EE7-B9AB-FB15EEA53A0A}" type="presOf" srcId="{50E768B2-F75C-2343-9833-98F30BB930F4}" destId="{41BD8A0E-4E8C-AA44-910A-F7E2D54E1355}" srcOrd="0" destOrd="2" presId="urn:microsoft.com/office/officeart/2005/8/layout/vList2"/>
    <dgm:cxn modelId="{4E5D9CC9-BA20-4EDE-91D3-E8914C949D69}" type="presParOf" srcId="{5C75F263-90B3-1047-BA69-BAE69964CB81}" destId="{82F86D49-9DC3-D242-B168-872BB06873C8}" srcOrd="0" destOrd="0" presId="urn:microsoft.com/office/officeart/2005/8/layout/vList2"/>
    <dgm:cxn modelId="{7E18FB04-971E-45AF-B2AB-F4E5F5DA87E0}" type="presParOf" srcId="{5C75F263-90B3-1047-BA69-BAE69964CB81}" destId="{41BD8A0E-4E8C-AA44-910A-F7E2D54E1355}" srcOrd="1" destOrd="0" presId="urn:microsoft.com/office/officeart/2005/8/layout/vList2"/>
    <dgm:cxn modelId="{4E5D7872-8DF5-4A6B-B81D-716DAD33DE62}" type="presParOf" srcId="{5C75F263-90B3-1047-BA69-BAE69964CB81}" destId="{070E4710-9521-314A-9217-2AF8AC4DB4A7}" srcOrd="2" destOrd="0" presId="urn:microsoft.com/office/officeart/2005/8/layout/vList2"/>
    <dgm:cxn modelId="{B50F745B-2CED-4CD8-8BFD-699024982EC5}" type="presParOf" srcId="{5C75F263-90B3-1047-BA69-BAE69964CB81}" destId="{36D11E7F-C436-264D-8794-E519CE1A518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86D49-9DC3-D242-B168-872BB06873C8}">
      <dsp:nvSpPr>
        <dsp:cNvPr id="0" name=""/>
        <dsp:cNvSpPr/>
      </dsp:nvSpPr>
      <dsp:spPr>
        <a:xfrm>
          <a:off x="0" y="117749"/>
          <a:ext cx="163449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Submission portal webinar walkthrough:</a:t>
          </a:r>
        </a:p>
      </dsp:txBody>
      <dsp:txXfrm>
        <a:off x="59399" y="177148"/>
        <a:ext cx="16226102" cy="1098002"/>
      </dsp:txXfrm>
    </dsp:sp>
    <dsp:sp modelId="{41BD8A0E-4E8C-AA44-910A-F7E2D54E1355}">
      <dsp:nvSpPr>
        <dsp:cNvPr id="0" name=""/>
        <dsp:cNvSpPr/>
      </dsp:nvSpPr>
      <dsp:spPr>
        <a:xfrm>
          <a:off x="0" y="1334550"/>
          <a:ext cx="16344900" cy="2960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8951" tIns="40640" rIns="227584" bIns="40640" numCol="1" spcCol="1270" anchor="t" anchorCtr="0">
          <a:noAutofit/>
        </a:bodyPr>
        <a:lstStyle/>
        <a:p>
          <a:pPr marL="0" lvl="1" indent="-285750" algn="l" defTabSz="1422400">
            <a:lnSpc>
              <a:spcPct val="90000"/>
            </a:lnSpc>
            <a:spcBef>
              <a:spcPts val="600"/>
            </a:spcBef>
            <a:spcAft>
              <a:spcPct val="20000"/>
            </a:spcAft>
            <a:buNone/>
          </a:pPr>
          <a:r>
            <a:rPr lang="en-US" sz="3200" kern="1200" dirty="0"/>
            <a:t>In the following slides we will review how to designate your session’s:</a:t>
          </a:r>
        </a:p>
        <a:p>
          <a:pPr marL="857250" lvl="2" indent="-285750" algn="l" defTabSz="1422400">
            <a:lnSpc>
              <a:spcPct val="90000"/>
            </a:lnSpc>
            <a:spcBef>
              <a:spcPts val="600"/>
            </a:spcBef>
            <a:spcAft>
              <a:spcPct val="20000"/>
            </a:spcAft>
            <a:buFont typeface="Arial" panose="020B0604020202020204" pitchFamily="34" charset="0"/>
            <a:buChar char="•"/>
          </a:pPr>
          <a:r>
            <a:rPr lang="en-US" sz="3200" kern="1200" dirty="0"/>
            <a:t>Topic</a:t>
          </a:r>
        </a:p>
        <a:p>
          <a:pPr marL="857250" lvl="2" indent="-285750" algn="l" defTabSz="1422400">
            <a:lnSpc>
              <a:spcPct val="90000"/>
            </a:lnSpc>
            <a:spcBef>
              <a:spcPts val="600"/>
            </a:spcBef>
            <a:spcAft>
              <a:spcPct val="20000"/>
            </a:spcAft>
            <a:buFont typeface="Arial" panose="020B0604020202020204" pitchFamily="34" charset="0"/>
            <a:buChar char="•"/>
          </a:pPr>
          <a:r>
            <a:rPr lang="en-US" sz="3200" kern="1200" dirty="0"/>
            <a:t>Primary keyword</a:t>
          </a:r>
        </a:p>
        <a:p>
          <a:pPr marL="857250" lvl="2" indent="-285750" algn="l" defTabSz="1422400">
            <a:lnSpc>
              <a:spcPct val="90000"/>
            </a:lnSpc>
            <a:spcBef>
              <a:spcPts val="600"/>
            </a:spcBef>
            <a:spcAft>
              <a:spcPct val="20000"/>
            </a:spcAft>
            <a:buFont typeface="Arial" panose="020B0604020202020204" pitchFamily="34" charset="0"/>
            <a:buChar char="•"/>
          </a:pPr>
          <a:r>
            <a:rPr lang="en-US" sz="3200" kern="1200" dirty="0"/>
            <a:t>Secondary keyword</a:t>
          </a:r>
        </a:p>
        <a:p>
          <a:pPr marL="857250" lvl="2" indent="-285750" algn="l" defTabSz="1422400">
            <a:lnSpc>
              <a:spcPct val="90000"/>
            </a:lnSpc>
            <a:spcBef>
              <a:spcPct val="0"/>
            </a:spcBef>
            <a:spcAft>
              <a:spcPct val="20000"/>
            </a:spcAft>
            <a:buChar char="•"/>
          </a:pPr>
          <a:endParaRPr lang="en-US" sz="3200" kern="1200" dirty="0"/>
        </a:p>
      </dsp:txBody>
      <dsp:txXfrm>
        <a:off x="0" y="1334550"/>
        <a:ext cx="16344900" cy="2960099"/>
      </dsp:txXfrm>
    </dsp:sp>
    <dsp:sp modelId="{070E4710-9521-314A-9217-2AF8AC4DB4A7}">
      <dsp:nvSpPr>
        <dsp:cNvPr id="0" name=""/>
        <dsp:cNvSpPr/>
      </dsp:nvSpPr>
      <dsp:spPr>
        <a:xfrm>
          <a:off x="0" y="4294650"/>
          <a:ext cx="163449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solidFill>
                <a:prstClr val="white"/>
              </a:solidFill>
              <a:latin typeface="Calibri"/>
              <a:ea typeface="+mn-ea"/>
              <a:cs typeface="+mn-cs"/>
            </a:rPr>
            <a:t>Example session:</a:t>
          </a:r>
        </a:p>
      </dsp:txBody>
      <dsp:txXfrm>
        <a:off x="59399" y="4354049"/>
        <a:ext cx="16226102" cy="1098002"/>
      </dsp:txXfrm>
    </dsp:sp>
    <dsp:sp modelId="{36D11E7F-C436-264D-8794-E519CE1A518E}">
      <dsp:nvSpPr>
        <dsp:cNvPr id="0" name=""/>
        <dsp:cNvSpPr/>
      </dsp:nvSpPr>
      <dsp:spPr>
        <a:xfrm>
          <a:off x="0" y="5511450"/>
          <a:ext cx="16344900"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8951" tIns="40640" rIns="227584" bIns="40640" numCol="1" spcCol="1270" anchor="t" anchorCtr="0">
          <a:noAutofit/>
        </a:bodyPr>
        <a:lstStyle/>
        <a:p>
          <a:pPr marL="0" lvl="1" indent="-285750" algn="l" defTabSz="1244600">
            <a:lnSpc>
              <a:spcPct val="90000"/>
            </a:lnSpc>
            <a:spcBef>
              <a:spcPct val="0"/>
            </a:spcBef>
            <a:spcAft>
              <a:spcPct val="20000"/>
            </a:spcAft>
            <a:buNone/>
          </a:pPr>
          <a:r>
            <a:rPr lang="en-US" sz="3200" kern="1200" dirty="0">
              <a:solidFill>
                <a:prstClr val="black">
                  <a:hueOff val="0"/>
                  <a:satOff val="0"/>
                  <a:lumOff val="0"/>
                  <a:alphaOff val="0"/>
                </a:prstClr>
              </a:solidFill>
              <a:latin typeface="Calibri"/>
              <a:ea typeface="+mn-ea"/>
              <a:cs typeface="+mn-cs"/>
            </a:rPr>
            <a:t>Example Abstract Submission: “Training Residents in Managing Delirium in Young Adults”</a:t>
          </a:r>
        </a:p>
      </dsp:txBody>
      <dsp:txXfrm>
        <a:off x="0" y="5511450"/>
        <a:ext cx="16344900" cy="10764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44A15E-B2DF-9E04-9005-948DB07AAD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C0CA93E-DCD7-DE83-C094-6C54C07175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68CEB27-DAA0-4975-87D8-5C280D284A14}" type="datetimeFigureOut">
              <a:rPr lang="en-US" smtClean="0"/>
              <a:t>2/23/2026</a:t>
            </a:fld>
            <a:endParaRPr lang="en-US"/>
          </a:p>
        </p:txBody>
      </p:sp>
      <p:sp>
        <p:nvSpPr>
          <p:cNvPr id="4" name="Footer Placeholder 3">
            <a:extLst>
              <a:ext uri="{FF2B5EF4-FFF2-40B4-BE49-F238E27FC236}">
                <a16:creationId xmlns:a16="http://schemas.microsoft.com/office/drawing/2014/main" id="{A182DAD4-72A3-785B-CD4B-29443F6361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BDDD472-4FD3-FA10-B40B-2965CE16AB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4D0660-09DB-4C0D-A10E-DA29C0C35841}" type="slidenum">
              <a:rPr lang="en-US" smtClean="0"/>
              <a:t>‹#›</a:t>
            </a:fld>
            <a:endParaRPr lang="en-US"/>
          </a:p>
        </p:txBody>
      </p:sp>
    </p:spTree>
    <p:extLst>
      <p:ext uri="{BB962C8B-B14F-4D97-AF65-F5344CB8AC3E}">
        <p14:creationId xmlns:p14="http://schemas.microsoft.com/office/powerpoint/2010/main" val="3708516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EFA65E-35DC-412E-9F6A-95EBFCE24B1F}" type="datetimeFigureOut">
              <a:rPr lang="en-US" smtClean="0"/>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7A126C-4EFC-4C0C-ACC3-2C5CBEBF99CC}" type="slidenum">
              <a:rPr lang="en-US" smtClean="0"/>
              <a:t>‹#›</a:t>
            </a:fld>
            <a:endParaRPr lang="en-US"/>
          </a:p>
        </p:txBody>
      </p:sp>
    </p:spTree>
    <p:extLst>
      <p:ext uri="{BB962C8B-B14F-4D97-AF65-F5344CB8AC3E}">
        <p14:creationId xmlns:p14="http://schemas.microsoft.com/office/powerpoint/2010/main" val="1471095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BA1A2-529A-1E4A-E475-286B40DFBE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567A5-ED92-651A-0812-A3D66EE34F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C627D-2347-B13E-B709-4D1DD97158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DE9B72-1C10-BA63-19D6-91BE35D679BB}"/>
              </a:ext>
            </a:extLst>
          </p:cNvPr>
          <p:cNvSpPr>
            <a:spLocks noGrp="1"/>
          </p:cNvSpPr>
          <p:nvPr>
            <p:ph type="sldNum" sz="quarter" idx="5"/>
          </p:nvPr>
        </p:nvSpPr>
        <p:spPr/>
        <p:txBody>
          <a:bodyPr/>
          <a:lstStyle/>
          <a:p>
            <a:fld id="{E62D7E08-3610-4E80-B553-3119281340A2}" type="slidenum">
              <a:rPr lang="en-US" smtClean="0"/>
              <a:t>3</a:t>
            </a:fld>
            <a:endParaRPr lang="en-US"/>
          </a:p>
        </p:txBody>
      </p:sp>
    </p:spTree>
    <p:extLst>
      <p:ext uri="{BB962C8B-B14F-4D97-AF65-F5344CB8AC3E}">
        <p14:creationId xmlns:p14="http://schemas.microsoft.com/office/powerpoint/2010/main" val="1399503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c7c9ab05e0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g3c7c9ab05e0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US"/>
              <a:t>Categories &amp; tag system will allow us to compare apples to apples more accurately</a:t>
            </a:r>
            <a:br>
              <a:rPr lang="en-US"/>
            </a:br>
            <a:r>
              <a:rPr lang="en-US"/>
              <a:t>Will also be searchable for meeting attendees Dr. Miran did bulk of work putting htis together and will present it. </a:t>
            </a:r>
            <a:endParaRPr/>
          </a:p>
          <a:p>
            <a:pPr marL="0" lvl="0" indent="0" algn="l" rtl="0">
              <a:spcBef>
                <a:spcPts val="0"/>
              </a:spcBef>
              <a:spcAft>
                <a:spcPts val="0"/>
              </a:spcAft>
              <a:buNone/>
            </a:pPr>
            <a:r>
              <a:rPr lang="en-US"/>
              <a:t>Still working out what feedback will look like, likely synthesis of comments. </a:t>
            </a:r>
            <a:endParaRPr/>
          </a:p>
        </p:txBody>
      </p:sp>
      <p:sp>
        <p:nvSpPr>
          <p:cNvPr id="92" name="Google Shape;92;g3c7c9ab05e0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3c806cfe6f2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g3c806cfe6f2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US"/>
              <a:t>Categories &amp; tag system will allow us to compare apples to apples more accurately</a:t>
            </a:r>
            <a:br>
              <a:rPr lang="en-US"/>
            </a:br>
            <a:r>
              <a:rPr lang="en-US"/>
              <a:t>Will also be searchable for meeting attendees Dr. Miran did bulk of work putting htis together and will present it. </a:t>
            </a:r>
            <a:endParaRPr/>
          </a:p>
          <a:p>
            <a:pPr marL="0" lvl="0" indent="0" algn="l" rtl="0">
              <a:spcBef>
                <a:spcPts val="0"/>
              </a:spcBef>
              <a:spcAft>
                <a:spcPts val="0"/>
              </a:spcAft>
              <a:buNone/>
            </a:pPr>
            <a:r>
              <a:rPr lang="en-US"/>
              <a:t>Still working out what feedback will look like, likely synthesis of comments. </a:t>
            </a:r>
            <a:endParaRPr/>
          </a:p>
        </p:txBody>
      </p:sp>
      <p:sp>
        <p:nvSpPr>
          <p:cNvPr id="99" name="Google Shape;99;g3c806cfe6f2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c7c9ab05e0_0_18: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g3c7c9ab05e0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c7c9ab05e0_0_23: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g3c7c9ab05e0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c7c9ab05e0_0_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g3c7c9ab05e0_0_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Moving from “workshop and symposia” language to general sessions intended to incorporate a wider variety of teaching styles.  The goal is for presenters to be able to use the 75 minutes effectively for the topic and goals of their presentation. </a:t>
            </a:r>
            <a:endParaRPr/>
          </a:p>
          <a:p>
            <a:pPr marL="0" lvl="0" indent="0" algn="l" rtl="0">
              <a:spcBef>
                <a:spcPts val="0"/>
              </a:spcBef>
              <a:spcAft>
                <a:spcPts val="0"/>
              </a:spcAft>
              <a:buNone/>
            </a:pPr>
            <a:endParaRPr/>
          </a:p>
          <a:p>
            <a:pPr marL="0" lvl="0" indent="0" algn="l" rtl="0">
              <a:spcBef>
                <a:spcPts val="0"/>
              </a:spcBef>
              <a:spcAft>
                <a:spcPts val="0"/>
              </a:spcAft>
              <a:buNone/>
            </a:pPr>
            <a:r>
              <a:rPr lang="en-US"/>
              <a:t>For example, if the goals of the general session is largely to transfer knowledge (ie best practices for agitation in ICU), a traditional lecture format might be most appropriate</a:t>
            </a:r>
            <a:endParaRPr/>
          </a:p>
          <a:p>
            <a:pPr marL="0" lvl="0" indent="0" algn="l" rtl="0">
              <a:spcBef>
                <a:spcPts val="0"/>
              </a:spcBef>
              <a:spcAft>
                <a:spcPts val="0"/>
              </a:spcAft>
              <a:buNone/>
            </a:pPr>
            <a:r>
              <a:rPr lang="en-US"/>
              <a:t>If the goal is for participants to leave with new skills (for example, how to advocate for a group of patients) a more interactive format would be more appropriate. </a:t>
            </a:r>
            <a:endParaRPr/>
          </a:p>
        </p:txBody>
      </p:sp>
      <p:sp>
        <p:nvSpPr>
          <p:cNvPr id="118" name="Google Shape;118;g3c7c9ab05e0_0_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c7d25d6703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g3c7d25d6703_0_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Moving from “workshop and symposia” language to general sessions intended to incorporate a wider variety of teaching styles.  The goal is for presenters to be able to use the 75 minutes effectively for the topic and goals of their presentation. </a:t>
            </a:r>
            <a:endParaRPr/>
          </a:p>
          <a:p>
            <a:pPr marL="0" lvl="0" indent="0" algn="l" rtl="0">
              <a:spcBef>
                <a:spcPts val="0"/>
              </a:spcBef>
              <a:spcAft>
                <a:spcPts val="0"/>
              </a:spcAft>
              <a:buNone/>
            </a:pPr>
            <a:endParaRPr/>
          </a:p>
          <a:p>
            <a:pPr marL="0" lvl="0" indent="0" algn="l" rtl="0">
              <a:spcBef>
                <a:spcPts val="0"/>
              </a:spcBef>
              <a:spcAft>
                <a:spcPts val="0"/>
              </a:spcAft>
              <a:buNone/>
            </a:pPr>
            <a:r>
              <a:rPr lang="en-US"/>
              <a:t>For example, if the goals of the general session is largely to transfer knowledge (ie best practices for agitation in ICU), a traditional lecture format might be most appropriate</a:t>
            </a:r>
            <a:endParaRPr/>
          </a:p>
          <a:p>
            <a:pPr marL="0" lvl="0" indent="0" algn="l" rtl="0">
              <a:spcBef>
                <a:spcPts val="0"/>
              </a:spcBef>
              <a:spcAft>
                <a:spcPts val="0"/>
              </a:spcAft>
              <a:buNone/>
            </a:pPr>
            <a:r>
              <a:rPr lang="en-US"/>
              <a:t>If the goal is for participants to leave with new skills (for example, how to advocate for a group of patients) a more interactive format would be more appropriate. </a:t>
            </a:r>
            <a:endParaRPr/>
          </a:p>
        </p:txBody>
      </p:sp>
      <p:sp>
        <p:nvSpPr>
          <p:cNvPr id="125" name="Google Shape;125;g3c7d25d6703_0_1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c7c9ab05e0_0_10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c7c9ab05e0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Note: This is pretty over-simplified. Last year we had several move from “accepted” to re-review to rejected due to issues with accreditation status. The main points are:</a:t>
            </a:r>
            <a:br>
              <a:rPr lang="en-US"/>
            </a:br>
            <a:br>
              <a:rPr lang="en-US"/>
            </a:br>
            <a:r>
              <a:rPr lang="en-US"/>
              <a:t>Round 1 is just raw score. We have a pretty firm cutoff for “accepted”; for “rejected” we take some lower scoring abstracts with a higher Z score (ie if everyone gives you a 5 you will be rejected, if you get two 10s and two 1s you’ll be reviewed again)</a:t>
            </a:r>
            <a:endParaRPr/>
          </a:p>
          <a:p>
            <a:pPr marL="0" lvl="0" indent="0" algn="l" rtl="0">
              <a:spcBef>
                <a:spcPts val="0"/>
              </a:spcBef>
              <a:spcAft>
                <a:spcPts val="0"/>
              </a:spcAft>
              <a:buNone/>
            </a:pPr>
            <a:endParaRPr/>
          </a:p>
          <a:p>
            <a:pPr marL="0" lvl="0" indent="0" algn="l" rtl="0">
              <a:spcBef>
                <a:spcPts val="0"/>
              </a:spcBef>
              <a:spcAft>
                <a:spcPts val="0"/>
              </a:spcAft>
              <a:buNone/>
            </a:pPr>
            <a:r>
              <a:rPr lang="en-US"/>
              <a:t>The vast majority of submissions and practically 100% of submissions that make it to round 2 are good enough to go in the program </a:t>
            </a:r>
            <a:br>
              <a:rPr lang="en-US"/>
            </a:br>
            <a:br>
              <a:rPr lang="en-US"/>
            </a:br>
            <a:r>
              <a:rPr lang="en-US"/>
              <a:t>Round 2 is a combination of the 10 point score, the supplemental questions designed to target depth/breath, innovation, relevance, and a general sense of “what does the program need”?</a:t>
            </a:r>
            <a:br>
              <a:rPr lang="en-US"/>
            </a:br>
            <a:r>
              <a:rPr lang="en-US"/>
              <a:t>FOR EXAMPLE: we might cut the lowest-scoring ethics presentation to ensure that there is some material dedicated to transplant, or decide between two very similar delirium presentations - this varies a lot year to year and is pretty subjective. A general sense is probably 2/3 of round 2 is score, and 1/3 is rounding out the program.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c7d25d670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c7d25d670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7A126C-4EFC-4C0C-ACC3-2C5CBEBF99CC}" type="slidenum">
              <a:rPr lang="en-US" smtClean="0"/>
              <a:t>4</a:t>
            </a:fld>
            <a:endParaRPr lang="en-US"/>
          </a:p>
        </p:txBody>
      </p:sp>
    </p:spTree>
    <p:extLst>
      <p:ext uri="{BB962C8B-B14F-4D97-AF65-F5344CB8AC3E}">
        <p14:creationId xmlns:p14="http://schemas.microsoft.com/office/powerpoint/2010/main" val="1962553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503F7-5535-D6D5-3BE0-2C13F94B6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95F94-6114-FDFE-1E0F-0A12AA00C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9FCF97-8E08-B0D5-DFF0-2F6E48479E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48A7C2-A8BE-1613-5A2A-5FBAC26404D4}"/>
              </a:ext>
            </a:extLst>
          </p:cNvPr>
          <p:cNvSpPr>
            <a:spLocks noGrp="1"/>
          </p:cNvSpPr>
          <p:nvPr>
            <p:ph type="sldNum" sz="quarter" idx="5"/>
          </p:nvPr>
        </p:nvSpPr>
        <p:spPr/>
        <p:txBody>
          <a:bodyPr/>
          <a:lstStyle/>
          <a:p>
            <a:fld id="{1E7A126C-4EFC-4C0C-ACC3-2C5CBEBF99CC}" type="slidenum">
              <a:rPr lang="en-US" smtClean="0"/>
              <a:t>5</a:t>
            </a:fld>
            <a:endParaRPr lang="en-US"/>
          </a:p>
        </p:txBody>
      </p:sp>
    </p:spTree>
    <p:extLst>
      <p:ext uri="{BB962C8B-B14F-4D97-AF65-F5344CB8AC3E}">
        <p14:creationId xmlns:p14="http://schemas.microsoft.com/office/powerpoint/2010/main" val="1085420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069BC-4A86-BFCB-D148-88EABD7309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D2CF02-E994-8230-6DA7-178D67141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AC18A2-B2F5-C7FE-59D3-635DC56873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A55E41-E77A-7366-48C7-AA545E03ABBB}"/>
              </a:ext>
            </a:extLst>
          </p:cNvPr>
          <p:cNvSpPr>
            <a:spLocks noGrp="1"/>
          </p:cNvSpPr>
          <p:nvPr>
            <p:ph type="sldNum" sz="quarter" idx="5"/>
          </p:nvPr>
        </p:nvSpPr>
        <p:spPr/>
        <p:txBody>
          <a:bodyPr/>
          <a:lstStyle/>
          <a:p>
            <a:fld id="{E62D7E08-3610-4E80-B553-3119281340A2}" type="slidenum">
              <a:rPr lang="en-US" smtClean="0"/>
              <a:t>8</a:t>
            </a:fld>
            <a:endParaRPr lang="en-US"/>
          </a:p>
        </p:txBody>
      </p:sp>
    </p:spTree>
    <p:extLst>
      <p:ext uri="{BB962C8B-B14F-4D97-AF65-F5344CB8AC3E}">
        <p14:creationId xmlns:p14="http://schemas.microsoft.com/office/powerpoint/2010/main" val="2686400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All submissions require a response to the question (100-word limit): </a:t>
            </a:r>
          </a:p>
          <a:p>
            <a:pPr marL="0" indent="0">
              <a:buNone/>
            </a:pPr>
            <a:r>
              <a:rPr lang="en-US" b="1" dirty="0"/>
              <a:t>How or why will your submission advance the breadth and depth of the ACLP 2026 meeting through topics presented and/or speaker panel?</a:t>
            </a:r>
            <a:endParaRPr lang="en-US" dirty="0"/>
          </a:p>
          <a:p>
            <a:endParaRPr lang="en-US" dirty="0"/>
          </a:p>
          <a:p>
            <a:endParaRPr lang="en-US" dirty="0"/>
          </a:p>
        </p:txBody>
      </p:sp>
    </p:spTree>
    <p:extLst>
      <p:ext uri="{BB962C8B-B14F-4D97-AF65-F5344CB8AC3E}">
        <p14:creationId xmlns:p14="http://schemas.microsoft.com/office/powerpoint/2010/main" val="2647284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Example 1: delayed recognition of signs and symptoms within those that are understudied as far as their specific (culture-influenced,..) manifestations of illnesses,.. </a:t>
            </a:r>
          </a:p>
          <a:p>
            <a:r>
              <a:rPr lang="en-US" dirty="0"/>
              <a:t>Example 2: psychopharmacological studies to include diverse patient populations so that there is less of limited data on drug efficacy and SE of non-White patients.</a:t>
            </a:r>
          </a:p>
          <a:p>
            <a:r>
              <a:rPr lang="en-US" dirty="0"/>
              <a:t>Example 3: interpreter services and culturally tailored mental health screening tools in CL psychiatry services</a:t>
            </a:r>
          </a:p>
          <a:p>
            <a:r>
              <a:rPr lang="en-US" dirty="0"/>
              <a:t>Example 5: CSF analysis in the evaluation of psychiatric symptoms: advancing precision medicine or overmedicalizing mental illness?</a:t>
            </a:r>
          </a:p>
          <a:p>
            <a:endParaRPr lang="en-US" dirty="0"/>
          </a:p>
        </p:txBody>
      </p:sp>
    </p:spTree>
    <p:extLst>
      <p:ext uri="{BB962C8B-B14F-4D97-AF65-F5344CB8AC3E}">
        <p14:creationId xmlns:p14="http://schemas.microsoft.com/office/powerpoint/2010/main" val="3172817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1- historically marginalized</a:t>
            </a:r>
          </a:p>
          <a:p>
            <a:endParaRPr lang="en-US" dirty="0"/>
          </a:p>
          <a:p>
            <a:r>
              <a:rPr lang="en-US" dirty="0"/>
              <a:t>Example 1: delayed recognition of signs and symptoms within those that are understudied as far as their specific (culture-influenced,..) manifestations of illnesses,.. </a:t>
            </a:r>
          </a:p>
          <a:p>
            <a:r>
              <a:rPr lang="en-US" dirty="0"/>
              <a:t>Example 2: psychopharmacological studies to include diverse patient populations so that there is less of limited data on drug efficacy and SE of non-White patients.</a:t>
            </a:r>
          </a:p>
          <a:p>
            <a:r>
              <a:rPr lang="en-US" dirty="0"/>
              <a:t>Example 3: interpreter services and culturally tailored mental health screening tools in CL psychiatry services</a:t>
            </a:r>
          </a:p>
          <a:p>
            <a:r>
              <a:rPr lang="en-US" dirty="0"/>
              <a:t>Example 4: panel discussion that includes those from various disciplines including a patient advocate, a CL psychiatrist, social worker discussing disparities in psychiatric care for homeless patients in hospital setting.</a:t>
            </a:r>
          </a:p>
          <a:p>
            <a:r>
              <a:rPr lang="en-US" dirty="0"/>
              <a:t>Example 5: CSF analysis in the evaluation of psychiatric symptoms: advancing precision medicine or overmedicalizing mental illness?</a:t>
            </a:r>
          </a:p>
          <a:p>
            <a:r>
              <a:rPr lang="en-US" dirty="0"/>
              <a:t>Example 6: Digital biomarkers in CL psychiatry: the future of digital mental health tools.</a:t>
            </a:r>
          </a:p>
          <a:p>
            <a:endParaRPr lang="en-US" dirty="0"/>
          </a:p>
        </p:txBody>
      </p:sp>
    </p:spTree>
    <p:extLst>
      <p:ext uri="{BB962C8B-B14F-4D97-AF65-F5344CB8AC3E}">
        <p14:creationId xmlns:p14="http://schemas.microsoft.com/office/powerpoint/2010/main" val="44481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4: panel discussion that includes those from various disciplines including a patient advocate, a CL psychiatrist, social worker discussing disparities in psychiatric care for homeless patients in hospital setting.</a:t>
            </a:r>
          </a:p>
          <a:p>
            <a:endParaRPr lang="en-US" dirty="0"/>
          </a:p>
        </p:txBody>
      </p:sp>
    </p:spTree>
    <p:extLst>
      <p:ext uri="{BB962C8B-B14F-4D97-AF65-F5344CB8AC3E}">
        <p14:creationId xmlns:p14="http://schemas.microsoft.com/office/powerpoint/2010/main" val="2748197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915836"/>
            <a:ext cx="15452271" cy="3227664"/>
          </a:xfrm>
        </p:spPr>
        <p:txBody>
          <a:bodyPr/>
          <a:lstStyle/>
          <a:p>
            <a:r>
              <a:rPr lang="en-US" dirty="0"/>
              <a:t>Click to edit Master title style</a:t>
            </a:r>
          </a:p>
        </p:txBody>
      </p:sp>
      <p:sp>
        <p:nvSpPr>
          <p:cNvPr id="3" name="Subtitle 2"/>
          <p:cNvSpPr>
            <a:spLocks noGrp="1"/>
          </p:cNvSpPr>
          <p:nvPr>
            <p:ph type="subTitle" idx="1"/>
          </p:nvPr>
        </p:nvSpPr>
        <p:spPr>
          <a:xfrm>
            <a:off x="3276600" y="5981700"/>
            <a:ext cx="12725400" cy="10843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8966444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2" y="4406900"/>
            <a:ext cx="16727487" cy="20320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85800" y="1954379"/>
            <a:ext cx="16727487" cy="223804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019300"/>
            <a:ext cx="16840200" cy="1358691"/>
          </a:xfrm>
        </p:spPr>
        <p:txBody>
          <a:bodyPr/>
          <a:lstStyle/>
          <a:p>
            <a:r>
              <a:rPr lang="en-US" dirty="0"/>
              <a:t>Click to edit Master title style</a:t>
            </a:r>
          </a:p>
        </p:txBody>
      </p:sp>
      <p:sp>
        <p:nvSpPr>
          <p:cNvPr id="3" name="Content Placeholder 2"/>
          <p:cNvSpPr>
            <a:spLocks noGrp="1"/>
          </p:cNvSpPr>
          <p:nvPr>
            <p:ph sz="half" idx="1"/>
          </p:nvPr>
        </p:nvSpPr>
        <p:spPr>
          <a:xfrm>
            <a:off x="497195" y="37417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8195" y="37417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199" y="2724150"/>
            <a:ext cx="16840200" cy="1358691"/>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199" y="4711700"/>
            <a:ext cx="8001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8686801" y="4686300"/>
            <a:ext cx="9144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638300"/>
            <a:ext cx="5381330" cy="914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6781800" y="1638300"/>
            <a:ext cx="9144000" cy="7010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2800350"/>
            <a:ext cx="5381330" cy="5618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9055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14400" y="17176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914400" y="64722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81099"/>
            <a:ext cx="16840200" cy="135869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2506662"/>
            <a:ext cx="16840200" cy="53800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9212263"/>
            <a:ext cx="4365978" cy="434026"/>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2/23/2026</a:t>
            </a:fld>
            <a:endParaRPr lang="en-US"/>
          </a:p>
        </p:txBody>
      </p:sp>
      <p:sp>
        <p:nvSpPr>
          <p:cNvPr id="5" name="Footer Placeholder 4"/>
          <p:cNvSpPr>
            <a:spLocks noGrp="1"/>
          </p:cNvSpPr>
          <p:nvPr>
            <p:ph type="ftr" sz="quarter" idx="3"/>
          </p:nvPr>
        </p:nvSpPr>
        <p:spPr>
          <a:xfrm>
            <a:off x="5257800" y="9212263"/>
            <a:ext cx="5925256" cy="43402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3639800" y="9105901"/>
            <a:ext cx="4365978" cy="434026"/>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pmg.joynadmin.org/documents/1128/697b712906f9da10145fbc12.PDF"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hyperlink" Target="https://pmg.joynadmin.org/documents/1128/697b70e413e4401f6235d272.pdf" TargetMode="External"/><Relationship Id="rId4" Type="http://schemas.openxmlformats.org/officeDocument/2006/relationships/hyperlink" Target="https://pmg.joynadmin.org/documents/1128/697b711bf418bc223833d7e2.pdf"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8DD31-18C1-2F5C-B0BA-9EF0874A0122}"/>
              </a:ext>
            </a:extLst>
          </p:cNvPr>
          <p:cNvSpPr>
            <a:spLocks noGrp="1"/>
          </p:cNvSpPr>
          <p:nvPr>
            <p:ph type="ctrTitle"/>
          </p:nvPr>
        </p:nvSpPr>
        <p:spPr>
          <a:xfrm>
            <a:off x="1417864" y="1866900"/>
            <a:ext cx="15452271" cy="5208864"/>
          </a:xfrm>
        </p:spPr>
        <p:txBody>
          <a:bodyPr>
            <a:normAutofit/>
          </a:bodyPr>
          <a:lstStyle/>
          <a:p>
            <a:r>
              <a:rPr lang="en-US" sz="7200" dirty="0">
                <a:solidFill>
                  <a:srgbClr val="073245"/>
                </a:solidFill>
                <a:latin typeface="Arial" panose="020B0604020202020204" pitchFamily="34" charset="0"/>
                <a:cs typeface="Arial" panose="020B0604020202020204" pitchFamily="34" charset="0"/>
              </a:rPr>
              <a:t>Best Practices for Developing</a:t>
            </a:r>
            <a:br>
              <a:rPr lang="en-US" sz="7200" dirty="0">
                <a:solidFill>
                  <a:srgbClr val="073245"/>
                </a:solidFill>
                <a:latin typeface="Arial" panose="020B0604020202020204" pitchFamily="34" charset="0"/>
                <a:cs typeface="Arial" panose="020B0604020202020204" pitchFamily="34" charset="0"/>
              </a:rPr>
            </a:br>
            <a:r>
              <a:rPr lang="en-US" sz="7200" dirty="0">
                <a:solidFill>
                  <a:srgbClr val="073245"/>
                </a:solidFill>
                <a:latin typeface="Arial" panose="020B0604020202020204" pitchFamily="34" charset="0"/>
                <a:cs typeface="Arial" panose="020B0604020202020204" pitchFamily="34" charset="0"/>
              </a:rPr>
              <a:t>2026 Annual Meeting Submissions</a:t>
            </a:r>
            <a:endParaRPr lang="en-US" sz="7200" dirty="0"/>
          </a:p>
        </p:txBody>
      </p:sp>
      <p:sp>
        <p:nvSpPr>
          <p:cNvPr id="3" name="Subtitle 2">
            <a:extLst>
              <a:ext uri="{FF2B5EF4-FFF2-40B4-BE49-F238E27FC236}">
                <a16:creationId xmlns:a16="http://schemas.microsoft.com/office/drawing/2014/main" id="{AAB77E6A-ED81-D6F1-F967-6F313729097D}"/>
              </a:ext>
            </a:extLst>
          </p:cNvPr>
          <p:cNvSpPr>
            <a:spLocks noGrp="1"/>
          </p:cNvSpPr>
          <p:nvPr>
            <p:ph type="subTitle" idx="1"/>
          </p:nvPr>
        </p:nvSpPr>
        <p:spPr>
          <a:xfrm>
            <a:off x="1417864" y="6515100"/>
            <a:ext cx="15452271" cy="2819400"/>
          </a:xfrm>
        </p:spPr>
        <p:txBody>
          <a:bodyPr>
            <a:normAutofit/>
          </a:bodyPr>
          <a:lstStyle/>
          <a:p>
            <a:r>
              <a:rPr lang="en-US" dirty="0">
                <a:solidFill>
                  <a:srgbClr val="073245"/>
                </a:solidFill>
                <a:latin typeface="Arial" panose="020B0604020202020204" pitchFamily="34" charset="0"/>
                <a:cs typeface="Arial" panose="020B0604020202020204" pitchFamily="34" charset="0"/>
              </a:rPr>
              <a:t>February 24, 2026</a:t>
            </a:r>
          </a:p>
          <a:p>
            <a:endParaRPr lang="en-US" sz="1800" dirty="0">
              <a:solidFill>
                <a:srgbClr val="073245"/>
              </a:solidFill>
              <a:latin typeface="Arial" panose="020B0604020202020204" pitchFamily="34" charset="0"/>
              <a:cs typeface="Arial" panose="020B0604020202020204" pitchFamily="34" charset="0"/>
            </a:endParaRPr>
          </a:p>
          <a:p>
            <a:r>
              <a:rPr lang="en-US" dirty="0">
                <a:solidFill>
                  <a:srgbClr val="073245"/>
                </a:solidFill>
                <a:latin typeface="Arial" panose="020B0604020202020204" pitchFamily="34" charset="0"/>
                <a:cs typeface="Arial" panose="020B0604020202020204" pitchFamily="34" charset="0"/>
              </a:rPr>
              <a:t>Co-sponsored by the ACLP Mentorship Subcommittee, Annual Meeting Committee, and Subcommittee on Accessibility, Fellowship, &amp; Engagement (SAFE)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4062C-4995-284E-8B44-9519635B82EC}"/>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57AE85E-6D9C-5C42-576A-438B9C3F1EF2}"/>
              </a:ext>
            </a:extLst>
          </p:cNvPr>
          <p:cNvSpPr txBox="1">
            <a:spLocks/>
          </p:cNvSpPr>
          <p:nvPr/>
        </p:nvSpPr>
        <p:spPr>
          <a:xfrm>
            <a:off x="1905000" y="3344862"/>
            <a:ext cx="14478000" cy="538003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ctr"/>
            <a:r>
              <a:rPr lang="en-US" dirty="0">
                <a:solidFill>
                  <a:srgbClr val="073245"/>
                </a:solidFill>
                <a:latin typeface="Arial" panose="020B0604020202020204" pitchFamily="34" charset="0"/>
                <a:cs typeface="Arial" panose="020B0604020202020204" pitchFamily="34" charset="0"/>
              </a:rPr>
              <a:t>Pilot program this year from Research Subcommittee and Annual Meeting Committee</a:t>
            </a:r>
          </a:p>
          <a:p>
            <a:pPr fontAlgn="ctr"/>
            <a:endParaRPr lang="en-US" dirty="0">
              <a:solidFill>
                <a:srgbClr val="073245"/>
              </a:solidFill>
              <a:latin typeface="Arial" panose="020B0604020202020204" pitchFamily="34" charset="0"/>
              <a:cs typeface="Arial" panose="020B0604020202020204" pitchFamily="34" charset="0"/>
            </a:endParaRPr>
          </a:p>
          <a:p>
            <a:pPr fontAlgn="ctr"/>
            <a:r>
              <a:rPr lang="en-US" dirty="0">
                <a:solidFill>
                  <a:srgbClr val="073245"/>
                </a:solidFill>
                <a:latin typeface="Arial" panose="020B0604020202020204" pitchFamily="34" charset="0"/>
                <a:cs typeface="Arial" panose="020B0604020202020204" pitchFamily="34" charset="0"/>
              </a:rPr>
              <a:t>Due 3/1</a:t>
            </a:r>
          </a:p>
          <a:p>
            <a:pPr fontAlgn="ctr"/>
            <a:endParaRPr lang="en-US" dirty="0">
              <a:solidFill>
                <a:srgbClr val="073245"/>
              </a:solidFill>
              <a:latin typeface="Arial" panose="020B0604020202020204" pitchFamily="34" charset="0"/>
              <a:cs typeface="Arial" panose="020B0604020202020204" pitchFamily="34" charset="0"/>
            </a:endParaRPr>
          </a:p>
          <a:p>
            <a:pPr fontAlgn="ctr"/>
            <a:r>
              <a:rPr lang="en-US" dirty="0">
                <a:solidFill>
                  <a:srgbClr val="073245"/>
                </a:solidFill>
                <a:latin typeface="Arial" panose="020B0604020202020204" pitchFamily="34" charset="0"/>
                <a:cs typeface="Arial" panose="020B0604020202020204" pitchFamily="34" charset="0"/>
              </a:rPr>
              <a:t>For ACLP members who are:</a:t>
            </a:r>
          </a:p>
          <a:p>
            <a:pPr lvl="1" fontAlgn="ctr"/>
            <a:r>
              <a:rPr lang="en-US" dirty="0">
                <a:solidFill>
                  <a:srgbClr val="073245"/>
                </a:solidFill>
                <a:latin typeface="Arial" panose="020B0604020202020204" pitchFamily="34" charset="0"/>
                <a:cs typeface="Arial" panose="020B0604020202020204" pitchFamily="34" charset="0"/>
              </a:rPr>
              <a:t>Trainees or ECPs</a:t>
            </a:r>
          </a:p>
          <a:p>
            <a:pPr lvl="1" fontAlgn="ctr"/>
            <a:r>
              <a:rPr lang="en-US" dirty="0">
                <a:solidFill>
                  <a:srgbClr val="073245"/>
                </a:solidFill>
                <a:latin typeface="Arial" panose="020B0604020202020204" pitchFamily="34" charset="0"/>
                <a:cs typeface="Arial" panose="020B0604020202020204" pitchFamily="34" charset="0"/>
              </a:rPr>
              <a:t>Do not have ready access to mentorship in their network</a:t>
            </a:r>
          </a:p>
          <a:p>
            <a:pPr lvl="1" fontAlgn="ctr"/>
            <a:r>
              <a:rPr lang="en-US" dirty="0">
                <a:solidFill>
                  <a:srgbClr val="073245"/>
                </a:solidFill>
                <a:latin typeface="Arial" panose="020B0604020202020204" pitchFamily="34" charset="0"/>
                <a:cs typeface="Arial" panose="020B0604020202020204" pitchFamily="34" charset="0"/>
              </a:rPr>
              <a:t>Have not had any past ACLP submissions accepted</a:t>
            </a:r>
          </a:p>
          <a:p>
            <a:pPr fontAlgn="ctr"/>
            <a:endParaRPr lang="en-US" dirty="0">
              <a:solidFill>
                <a:srgbClr val="073245"/>
              </a:solidFill>
              <a:latin typeface="Arial" panose="020B0604020202020204" pitchFamily="34" charset="0"/>
              <a:cs typeface="Arial" panose="020B0604020202020204" pitchFamily="34" charset="0"/>
            </a:endParaRPr>
          </a:p>
          <a:p>
            <a:pPr fontAlgn="ctr"/>
            <a:r>
              <a:rPr lang="en-US" dirty="0">
                <a:solidFill>
                  <a:srgbClr val="073245"/>
                </a:solidFill>
                <a:latin typeface="Arial" panose="020B0604020202020204" pitchFamily="34" charset="0"/>
                <a:cs typeface="Arial" panose="020B0604020202020204" pitchFamily="34" charset="0"/>
              </a:rPr>
              <a:t>Provides editing but no guarantee of acceptance</a:t>
            </a:r>
          </a:p>
        </p:txBody>
      </p:sp>
      <p:sp>
        <p:nvSpPr>
          <p:cNvPr id="4" name="Title 1">
            <a:extLst>
              <a:ext uri="{FF2B5EF4-FFF2-40B4-BE49-F238E27FC236}">
                <a16:creationId xmlns:a16="http://schemas.microsoft.com/office/drawing/2014/main" id="{85A8FCDF-BF81-5130-6FA4-647C0DF0CAFB}"/>
              </a:ext>
            </a:extLst>
          </p:cNvPr>
          <p:cNvSpPr txBox="1">
            <a:spLocks/>
          </p:cNvSpPr>
          <p:nvPr/>
        </p:nvSpPr>
        <p:spPr>
          <a:xfrm>
            <a:off x="710453" y="15621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sz="4800" kern="1200" dirty="0">
                <a:solidFill>
                  <a:srgbClr val="073245"/>
                </a:solidFill>
                <a:latin typeface="Arial" panose="020B0604020202020204" pitchFamily="34" charset="0"/>
                <a:cs typeface="Arial" panose="020B0604020202020204" pitchFamily="34" charset="0"/>
              </a:rPr>
              <a:t>Abstract Pre-Review Pilot</a:t>
            </a:r>
          </a:p>
        </p:txBody>
      </p:sp>
    </p:spTree>
    <p:extLst>
      <p:ext uri="{BB962C8B-B14F-4D97-AF65-F5344CB8AC3E}">
        <p14:creationId xmlns:p14="http://schemas.microsoft.com/office/powerpoint/2010/main" val="1916734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itle 1"/>
          <p:cNvSpPr txBox="1">
            <a:spLocks noGrp="1"/>
          </p:cNvSpPr>
          <p:nvPr>
            <p:ph type="title" idx="4294967295"/>
          </p:nvPr>
        </p:nvSpPr>
        <p:spPr>
          <a:xfrm>
            <a:off x="2285999" y="1943100"/>
            <a:ext cx="13716002" cy="7010400"/>
          </a:xfrm>
          <a:prstGeom prst="rect">
            <a:avLst/>
          </a:prstGeom>
        </p:spPr>
        <p:txBody>
          <a:bodyPr>
            <a:normAutofit/>
          </a:bodyPr>
          <a:lstStyle/>
          <a:p>
            <a:pPr defTabSz="1303020">
              <a:defRPr sz="3705" b="1" i="1">
                <a:solidFill>
                  <a:srgbClr val="B4E5A2"/>
                </a:solidFill>
                <a:latin typeface="Calibri"/>
                <a:ea typeface="Calibri"/>
                <a:cs typeface="Calibri"/>
                <a:sym typeface="Calibri"/>
              </a:defRPr>
            </a:pPr>
            <a:r>
              <a:rPr sz="7200" dirty="0">
                <a:solidFill>
                  <a:schemeClr val="accent3">
                    <a:lumMod val="50000"/>
                  </a:schemeClr>
                </a:solidFill>
              </a:rPr>
              <a:t>Integrating</a:t>
            </a:r>
            <a:r>
              <a:rPr sz="7200" dirty="0"/>
              <a:t> </a:t>
            </a:r>
            <a:r>
              <a:rPr lang="en-US" sz="7200" dirty="0">
                <a:solidFill>
                  <a:schemeClr val="accent3">
                    <a:lumMod val="50000"/>
                  </a:schemeClr>
                </a:solidFill>
              </a:rPr>
              <a:t>Breadth and Depth </a:t>
            </a:r>
            <a:r>
              <a:rPr sz="7200" dirty="0">
                <a:solidFill>
                  <a:schemeClr val="accent3">
                    <a:lumMod val="50000"/>
                  </a:schemeClr>
                </a:solidFill>
              </a:rPr>
              <a:t>into Submissions</a:t>
            </a:r>
            <a:br>
              <a:rPr dirty="0">
                <a:solidFill>
                  <a:schemeClr val="accent3">
                    <a:lumMod val="50000"/>
                  </a:schemeClr>
                </a:solidFill>
              </a:rPr>
            </a:br>
            <a:br>
              <a:rPr dirty="0">
                <a:solidFill>
                  <a:schemeClr val="accent3">
                    <a:lumMod val="50000"/>
                  </a:schemeClr>
                </a:solidFill>
              </a:rPr>
            </a:br>
            <a:r>
              <a:rPr lang="en-US" sz="4560" dirty="0">
                <a:solidFill>
                  <a:schemeClr val="accent3"/>
                </a:solidFill>
              </a:rPr>
              <a:t>Subcommittee on Accessibility, Fellowship and Engagement (SAFE)</a:t>
            </a:r>
            <a:endParaRPr sz="4560" dirty="0">
              <a:solidFill>
                <a:schemeClr val="accent3"/>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itle 1"/>
          <p:cNvSpPr txBox="1">
            <a:spLocks noGrp="1"/>
          </p:cNvSpPr>
          <p:nvPr>
            <p:ph type="title"/>
          </p:nvPr>
        </p:nvSpPr>
        <p:spPr>
          <a:xfrm>
            <a:off x="1441938" y="706636"/>
            <a:ext cx="15404124" cy="1988345"/>
          </a:xfrm>
          <a:prstGeom prst="rect">
            <a:avLst/>
          </a:prstGeom>
        </p:spPr>
        <p:txBody>
          <a:bodyPr/>
          <a:lstStyle>
            <a:lvl1pPr>
              <a:defRPr sz="4000"/>
            </a:lvl1pPr>
          </a:lstStyle>
          <a:p>
            <a:r>
              <a:rPr dirty="0"/>
              <a:t>Integrating Depth and </a:t>
            </a:r>
            <a:r>
              <a:rPr lang="en-US" dirty="0"/>
              <a:t>Breadth</a:t>
            </a:r>
            <a:r>
              <a:rPr dirty="0"/>
              <a:t> Into the Program</a:t>
            </a:r>
          </a:p>
        </p:txBody>
      </p:sp>
      <p:sp>
        <p:nvSpPr>
          <p:cNvPr id="99" name="Content Placeholder 2"/>
          <p:cNvSpPr txBox="1">
            <a:spLocks noGrp="1"/>
          </p:cNvSpPr>
          <p:nvPr>
            <p:ph type="body" idx="1"/>
          </p:nvPr>
        </p:nvSpPr>
        <p:spPr>
          <a:xfrm>
            <a:off x="1634114" y="2694981"/>
            <a:ext cx="15773402" cy="6527007"/>
          </a:xfrm>
          <a:prstGeom prst="rect">
            <a:avLst/>
          </a:prstGeom>
        </p:spPr>
        <p:txBody>
          <a:bodyPr>
            <a:normAutofit/>
          </a:bodyPr>
          <a:lstStyle/>
          <a:p>
            <a:pPr marL="0" indent="0">
              <a:buNone/>
            </a:pPr>
            <a:r>
              <a:rPr lang="en-US" b="1" dirty="0"/>
              <a:t>ACLP remains committed to creating a welcoming and respectful community that reflects a broad range of perspectives and experiences, and encourages authors to do both of the following</a:t>
            </a:r>
            <a:r>
              <a:rPr lang="en-US" dirty="0"/>
              <a:t>:‎</a:t>
            </a:r>
          </a:p>
          <a:p>
            <a:pPr marL="0" indent="0">
              <a:buNone/>
            </a:pPr>
            <a:endParaRPr lang="en-US" dirty="0"/>
          </a:p>
          <a:p>
            <a:pPr marL="0" indent="0">
              <a:buNone/>
            </a:pPr>
            <a:r>
              <a:rPr lang="en-US" dirty="0"/>
              <a:t>1. Provide balanced  information regarding presentation, including, but not limited to, how the topic affects communities with less representation in research or individuals from marginalized groups, as well as gaps in research, access, or outcomes.</a:t>
            </a:r>
          </a:p>
          <a:p>
            <a:pPr marL="0" indent="0">
              <a:buNone/>
            </a:pPr>
            <a:endParaRPr lang="en-US" dirty="0"/>
          </a:p>
          <a:p>
            <a:pPr marL="0" indent="0">
              <a:buNone/>
            </a:pPr>
            <a:r>
              <a:rPr lang="en-US" dirty="0"/>
              <a:t>‎2. Include speaker panels that reflect the breadth of our diverse Academy membership, with participation from speakers of differing identities, professional backgrounds, geographies, institutions, and career stages.‎</a:t>
            </a:r>
          </a:p>
        </p:txBody>
      </p:sp>
      <p:sp>
        <p:nvSpPr>
          <p:cNvPr id="100" name="Slide Number Placeholder 3"/>
          <p:cNvSpPr txBox="1">
            <a:spLocks noGrp="1"/>
          </p:cNvSpPr>
          <p:nvPr>
            <p:ph type="sldNum" sz="quarter" idx="4294967295"/>
          </p:nvPr>
        </p:nvSpPr>
        <p:spPr>
          <a:xfrm>
            <a:off x="12915901" y="9534525"/>
            <a:ext cx="346916" cy="55626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2700"/>
            </a:lvl1pPr>
          </a:lstStyle>
          <a:p>
            <a:fld id="{86CB4B4D-7CA3-9044-876B-883B54F8677D}" type="slidenum">
              <a:rPr/>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F65695-4D42-8788-8F9C-ED2DCCB26C69}"/>
              </a:ext>
            </a:extLst>
          </p:cNvPr>
          <p:cNvSpPr>
            <a:spLocks noGrp="1"/>
          </p:cNvSpPr>
          <p:nvPr>
            <p:ph idx="1"/>
          </p:nvPr>
        </p:nvSpPr>
        <p:spPr>
          <a:xfrm>
            <a:off x="723900" y="2453481"/>
            <a:ext cx="16840200" cy="5380038"/>
          </a:xfrm>
        </p:spPr>
        <p:txBody>
          <a:bodyPr anchor="ctr">
            <a:normAutofit/>
          </a:bodyPr>
          <a:lstStyle/>
          <a:p>
            <a:pPr marL="0" indent="0" algn="ctr">
              <a:buNone/>
            </a:pPr>
            <a:r>
              <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Contributions to Breadth and Depth Can Take Many Forms</a:t>
            </a:r>
          </a:p>
        </p:txBody>
      </p:sp>
    </p:spTree>
    <p:extLst>
      <p:ext uri="{BB962C8B-B14F-4D97-AF65-F5344CB8AC3E}">
        <p14:creationId xmlns:p14="http://schemas.microsoft.com/office/powerpoint/2010/main" val="2492522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Title 1"/>
          <p:cNvSpPr txBox="1">
            <a:spLocks noGrp="1"/>
          </p:cNvSpPr>
          <p:nvPr>
            <p:ph type="title"/>
          </p:nvPr>
        </p:nvSpPr>
        <p:spPr>
          <a:xfrm>
            <a:off x="2248407" y="800100"/>
            <a:ext cx="14770902" cy="1988345"/>
          </a:xfrm>
          <a:prstGeom prst="rect">
            <a:avLst/>
          </a:prstGeom>
        </p:spPr>
        <p:txBody>
          <a:bodyPr>
            <a:normAutofit/>
          </a:bodyPr>
          <a:lstStyle>
            <a:lvl1pPr algn="ctr">
              <a:defRPr sz="4000"/>
            </a:lvl1pPr>
          </a:lstStyle>
          <a:p>
            <a:r>
              <a:rPr sz="5400" dirty="0"/>
              <a:t>Enhancing </a:t>
            </a:r>
            <a:r>
              <a:rPr lang="en-US" sz="5400" dirty="0"/>
              <a:t>Breadth and Depth</a:t>
            </a:r>
            <a:r>
              <a:rPr sz="5400" dirty="0"/>
              <a:t>: Topics Presented</a:t>
            </a:r>
          </a:p>
        </p:txBody>
      </p:sp>
      <p:sp>
        <p:nvSpPr>
          <p:cNvPr id="106" name="Content Placeholder 2"/>
          <p:cNvSpPr txBox="1">
            <a:spLocks noGrp="1"/>
          </p:cNvSpPr>
          <p:nvPr>
            <p:ph type="body" idx="1"/>
          </p:nvPr>
        </p:nvSpPr>
        <p:spPr>
          <a:xfrm>
            <a:off x="1839006" y="2469046"/>
            <a:ext cx="15589704" cy="7374899"/>
          </a:xfrm>
          <a:prstGeom prst="rect">
            <a:avLst/>
          </a:prstGeom>
        </p:spPr>
        <p:txBody>
          <a:bodyPr>
            <a:noAutofit/>
          </a:bodyPr>
          <a:lstStyle/>
          <a:p>
            <a:pPr>
              <a:defRPr sz="1900"/>
            </a:pPr>
            <a:r>
              <a:rPr lang="en-US" sz="3600" dirty="0">
                <a:latin typeface="Aptos" panose="020B0004020202020204" pitchFamily="34" charset="0"/>
                <a:ea typeface="Times New Roman" panose="02020603050405020304" pitchFamily="18" charset="0"/>
                <a:cs typeface="Aptos" panose="020B0004020202020204" pitchFamily="34" charset="0"/>
              </a:rPr>
              <a:t>Document and critique health and healthcare disparities within the clinical topic(s) presented</a:t>
            </a:r>
          </a:p>
          <a:p>
            <a:pPr>
              <a:defRPr sz="1900"/>
            </a:pPr>
            <a:r>
              <a:rPr lang="en-US" sz="3600" dirty="0">
                <a:latin typeface="Aptos" panose="020B0004020202020204" pitchFamily="34" charset="0"/>
              </a:rPr>
              <a:t>Discuss ways to promote health equity, reduce health and healthcare disparities, and improve the health of marginalized populations, within the clinical topic(s) presented</a:t>
            </a:r>
          </a:p>
          <a:p>
            <a:pPr>
              <a:defRPr sz="1900"/>
            </a:pPr>
            <a:r>
              <a:rPr lang="en-US" sz="3600" dirty="0">
                <a:latin typeface="Aptos" panose="020B0004020202020204" pitchFamily="34" charset="0"/>
              </a:rPr>
              <a:t>If no research/evidence exists on health and healthcare disparities on the clinical topic(s) presented, discuss why and suggest targets for future study</a:t>
            </a:r>
          </a:p>
          <a:p>
            <a:pPr>
              <a:defRPr sz="1900"/>
            </a:pPr>
            <a:r>
              <a:rPr lang="en-US" sz="3600" dirty="0">
                <a:latin typeface="Aptos" panose="020B0004020202020204" pitchFamily="34" charset="0"/>
              </a:rPr>
              <a:t>Present examples of public service for diverse populations, e.g.,: educational presentations, outreach, partnerships with community-based organizations with the goal of improving health and wellness in communities</a:t>
            </a:r>
          </a:p>
          <a:p>
            <a:pPr>
              <a:defRPr sz="1900"/>
            </a:pPr>
            <a:r>
              <a:rPr lang="en-US" sz="3600" dirty="0">
                <a:latin typeface="Aptos" panose="020B0004020202020204" pitchFamily="34" charset="0"/>
              </a:rPr>
              <a:t>Incorporate health and healthcare disparities, health equity, structural competency into core educational content</a:t>
            </a:r>
            <a:endParaRPr lang="en-US" sz="3600" dirty="0"/>
          </a:p>
          <a:p>
            <a:pPr>
              <a:defRPr sz="1900"/>
            </a:pPr>
            <a:endParaRPr lang="en-US" sz="3600" dirty="0"/>
          </a:p>
          <a:p>
            <a:pPr>
              <a:defRPr sz="1900"/>
            </a:pPr>
            <a:endParaRPr sz="3600" dirty="0"/>
          </a:p>
        </p:txBody>
      </p:sp>
      <p:sp>
        <p:nvSpPr>
          <p:cNvPr id="107" name="Slide Number Placeholder 3"/>
          <p:cNvSpPr txBox="1">
            <a:spLocks noGrp="1"/>
          </p:cNvSpPr>
          <p:nvPr>
            <p:ph type="sldNum" sz="quarter" idx="4294967295"/>
          </p:nvPr>
        </p:nvSpPr>
        <p:spPr>
          <a:xfrm>
            <a:off x="12915901" y="9565814"/>
            <a:ext cx="346916" cy="55626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2700"/>
            </a:lvl1pPr>
          </a:lstStyle>
          <a:p>
            <a:fld id="{86CB4B4D-7CA3-9044-876B-883B54F8677D}" type="slidenum">
              <a:rPr/>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3CB25-5785-57F6-FD42-87A6A9CA0EA7}"/>
            </a:ext>
          </a:extLst>
        </p:cNvPr>
        <p:cNvGrpSpPr/>
        <p:nvPr/>
      </p:nvGrpSpPr>
      <p:grpSpPr>
        <a:xfrm>
          <a:off x="0" y="0"/>
          <a:ext cx="0" cy="0"/>
          <a:chOff x="0" y="0"/>
          <a:chExt cx="0" cy="0"/>
        </a:xfrm>
      </p:grpSpPr>
      <p:sp>
        <p:nvSpPr>
          <p:cNvPr id="105" name="Title 1">
            <a:extLst>
              <a:ext uri="{FF2B5EF4-FFF2-40B4-BE49-F238E27FC236}">
                <a16:creationId xmlns:a16="http://schemas.microsoft.com/office/drawing/2014/main" id="{3788571F-188A-7B67-FD16-03FB7DD495E8}"/>
              </a:ext>
            </a:extLst>
          </p:cNvPr>
          <p:cNvSpPr txBox="1">
            <a:spLocks noGrp="1"/>
          </p:cNvSpPr>
          <p:nvPr>
            <p:ph type="title"/>
          </p:nvPr>
        </p:nvSpPr>
        <p:spPr>
          <a:xfrm>
            <a:off x="1758549" y="758832"/>
            <a:ext cx="14770902" cy="1988345"/>
          </a:xfrm>
          <a:prstGeom prst="rect">
            <a:avLst/>
          </a:prstGeom>
        </p:spPr>
        <p:txBody>
          <a:bodyPr>
            <a:normAutofit/>
          </a:bodyPr>
          <a:lstStyle>
            <a:lvl1pPr algn="ctr">
              <a:defRPr sz="4000"/>
            </a:lvl1pPr>
          </a:lstStyle>
          <a:p>
            <a:r>
              <a:rPr sz="5400" dirty="0"/>
              <a:t>Enhancing </a:t>
            </a:r>
            <a:r>
              <a:rPr lang="en-US" sz="5400" dirty="0"/>
              <a:t>Breadth and Depth</a:t>
            </a:r>
            <a:r>
              <a:rPr sz="5400" dirty="0"/>
              <a:t>: Topics Presented</a:t>
            </a:r>
          </a:p>
        </p:txBody>
      </p:sp>
      <p:sp>
        <p:nvSpPr>
          <p:cNvPr id="106" name="Content Placeholder 2">
            <a:extLst>
              <a:ext uri="{FF2B5EF4-FFF2-40B4-BE49-F238E27FC236}">
                <a16:creationId xmlns:a16="http://schemas.microsoft.com/office/drawing/2014/main" id="{D6E9B00C-2C3E-43FB-B68F-8E4580696E36}"/>
              </a:ext>
            </a:extLst>
          </p:cNvPr>
          <p:cNvSpPr txBox="1">
            <a:spLocks noGrp="1"/>
          </p:cNvSpPr>
          <p:nvPr>
            <p:ph type="body" idx="1"/>
          </p:nvPr>
        </p:nvSpPr>
        <p:spPr>
          <a:xfrm>
            <a:off x="1398616" y="2747177"/>
            <a:ext cx="15490769" cy="7374899"/>
          </a:xfrm>
          <a:prstGeom prst="rect">
            <a:avLst/>
          </a:prstGeom>
        </p:spPr>
        <p:txBody>
          <a:bodyPr>
            <a:noAutofit/>
          </a:bodyPr>
          <a:lstStyle/>
          <a:p>
            <a:pPr>
              <a:defRPr sz="1900"/>
            </a:pPr>
            <a:r>
              <a:rPr lang="en-US" sz="3600" dirty="0"/>
              <a:t>Develop or use pedagogies that address different learning styles and/or learning disabilities</a:t>
            </a:r>
          </a:p>
          <a:p>
            <a:pPr>
              <a:defRPr sz="1900"/>
            </a:pPr>
            <a:r>
              <a:rPr lang="en-US" sz="3600" dirty="0"/>
              <a:t>Advance equitable access to education and outreach for marginalized groups</a:t>
            </a:r>
          </a:p>
          <a:p>
            <a:pPr>
              <a:defRPr sz="1900"/>
            </a:pPr>
            <a:r>
              <a:rPr lang="en-US" sz="3600" dirty="0"/>
              <a:t>Develop and utilize resources and tools that encourage the recruitment and retention of diverse learners, faculty and staff</a:t>
            </a:r>
          </a:p>
          <a:p>
            <a:pPr>
              <a:defRPr sz="1900"/>
            </a:pPr>
            <a:r>
              <a:rPr lang="en-US" sz="3600" dirty="0"/>
              <a:t>Assist attendees from marginalized groups towards academic and professional advancement within their institutions and ACLP</a:t>
            </a:r>
            <a:endParaRPr sz="3600" dirty="0"/>
          </a:p>
        </p:txBody>
      </p:sp>
      <p:sp>
        <p:nvSpPr>
          <p:cNvPr id="107" name="Slide Number Placeholder 3">
            <a:extLst>
              <a:ext uri="{FF2B5EF4-FFF2-40B4-BE49-F238E27FC236}">
                <a16:creationId xmlns:a16="http://schemas.microsoft.com/office/drawing/2014/main" id="{4D0860A7-9C5B-1A9A-7D80-14C14F1890D4}"/>
              </a:ext>
            </a:extLst>
          </p:cNvPr>
          <p:cNvSpPr txBox="1">
            <a:spLocks noGrp="1"/>
          </p:cNvSpPr>
          <p:nvPr>
            <p:ph type="sldNum" sz="quarter" idx="4294967295"/>
          </p:nvPr>
        </p:nvSpPr>
        <p:spPr>
          <a:xfrm>
            <a:off x="12915901" y="9565814"/>
            <a:ext cx="346916" cy="556262"/>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chor="t"/>
          <a:lstStyle>
            <a:lvl1pPr algn="l">
              <a:defRPr sz="2700"/>
            </a:lvl1pPr>
          </a:lstStyle>
          <a:p>
            <a:fld id="{86CB4B4D-7CA3-9044-876B-883B54F8677D}" type="slidenum">
              <a:rPr/>
              <a:t>15</a:t>
            </a:fld>
            <a:endParaRPr/>
          </a:p>
        </p:txBody>
      </p:sp>
    </p:spTree>
    <p:extLst>
      <p:ext uri="{BB962C8B-B14F-4D97-AF65-F5344CB8AC3E}">
        <p14:creationId xmlns:p14="http://schemas.microsoft.com/office/powerpoint/2010/main" val="1337202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1"/>
          <p:cNvSpPr txBox="1">
            <a:spLocks noGrp="1"/>
          </p:cNvSpPr>
          <p:nvPr>
            <p:ph type="title"/>
          </p:nvPr>
        </p:nvSpPr>
        <p:spPr>
          <a:xfrm>
            <a:off x="1758549" y="1028700"/>
            <a:ext cx="14770902" cy="1988345"/>
          </a:xfrm>
          <a:prstGeom prst="rect">
            <a:avLst/>
          </a:prstGeom>
        </p:spPr>
        <p:txBody>
          <a:bodyPr>
            <a:normAutofit/>
          </a:bodyPr>
          <a:lstStyle>
            <a:lvl1pPr algn="ctr">
              <a:defRPr sz="4000"/>
            </a:lvl1pPr>
          </a:lstStyle>
          <a:p>
            <a:r>
              <a:rPr sz="4800" dirty="0"/>
              <a:t>Enhancing </a:t>
            </a:r>
            <a:r>
              <a:rPr lang="en-US" sz="4800" dirty="0"/>
              <a:t>Breadth and Depth</a:t>
            </a:r>
            <a:r>
              <a:rPr sz="4800" dirty="0"/>
              <a:t>: Speaker Panel</a:t>
            </a:r>
          </a:p>
        </p:txBody>
      </p:sp>
      <p:sp>
        <p:nvSpPr>
          <p:cNvPr id="110" name="Content Placeholder 2"/>
          <p:cNvSpPr txBox="1">
            <a:spLocks noGrp="1"/>
          </p:cNvSpPr>
          <p:nvPr>
            <p:ph type="body" idx="1"/>
          </p:nvPr>
        </p:nvSpPr>
        <p:spPr>
          <a:xfrm>
            <a:off x="1257300" y="2706558"/>
            <a:ext cx="15773400" cy="6527007"/>
          </a:xfrm>
          <a:prstGeom prst="rect">
            <a:avLst/>
          </a:prstGeom>
        </p:spPr>
        <p:txBody>
          <a:bodyPr>
            <a:noAutofit/>
          </a:bodyPr>
          <a:lstStyle/>
          <a:p>
            <a:pPr>
              <a:defRPr sz="2500"/>
            </a:pPr>
            <a:r>
              <a:rPr lang="en-US" sz="4000" dirty="0"/>
              <a:t>Include speakers of diverse identity, including but not limited to: age, race, ethnicity, gender identity, sexual orientation, immigration status, disability</a:t>
            </a:r>
          </a:p>
          <a:p>
            <a:pPr>
              <a:defRPr sz="2500"/>
            </a:pPr>
            <a:r>
              <a:rPr lang="en-US" sz="4000" dirty="0"/>
              <a:t>Incorporate speakers from different professional backgrounds: non-psychiatrist physicians, advance practice practitioners, social workers, nurses, PT/OT, basic scientists, engineers, etc. </a:t>
            </a:r>
          </a:p>
          <a:p>
            <a:pPr>
              <a:defRPr sz="2500"/>
            </a:pPr>
            <a:r>
              <a:rPr lang="en-US" sz="4000" dirty="0"/>
              <a:t>Include speakers from varying career stages: trainee, early career, mid-career, late career</a:t>
            </a:r>
          </a:p>
          <a:p>
            <a:pPr>
              <a:defRPr sz="2500"/>
            </a:pPr>
            <a:r>
              <a:rPr lang="en-US" sz="4000" dirty="0"/>
              <a:t>Mentor and sponsor speakers from early career stages, historically marginalized groups</a:t>
            </a:r>
          </a:p>
          <a:p>
            <a:pPr>
              <a:defRPr sz="2500"/>
            </a:pPr>
            <a:r>
              <a:rPr lang="en-US" sz="4000" dirty="0"/>
              <a:t>Include speakers that represent a diversity of institutions</a:t>
            </a:r>
            <a:endParaRPr sz="4000" dirty="0"/>
          </a:p>
        </p:txBody>
      </p:sp>
      <p:sp>
        <p:nvSpPr>
          <p:cNvPr id="111" name="Slide Number Placeholder 3"/>
          <p:cNvSpPr txBox="1">
            <a:spLocks noGrp="1"/>
          </p:cNvSpPr>
          <p:nvPr>
            <p:ph type="sldNum" sz="quarter" idx="4294967295"/>
          </p:nvPr>
        </p:nvSpPr>
        <p:spPr>
          <a:xfrm>
            <a:off x="12915901" y="9534525"/>
            <a:ext cx="346916" cy="55626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2700"/>
            </a:lvl1pPr>
          </a:lstStyle>
          <a:p>
            <a:fld id="{86CB4B4D-7CA3-9044-876B-883B54F8677D}" type="slidenum">
              <a:rPr/>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Title 1"/>
          <p:cNvSpPr txBox="1">
            <a:spLocks noGrp="1"/>
          </p:cNvSpPr>
          <p:nvPr>
            <p:ph type="title"/>
          </p:nvPr>
        </p:nvSpPr>
        <p:spPr>
          <a:xfrm>
            <a:off x="1533558" y="495300"/>
            <a:ext cx="14770902" cy="1988345"/>
          </a:xfrm>
          <a:prstGeom prst="rect">
            <a:avLst/>
          </a:prstGeom>
        </p:spPr>
        <p:txBody>
          <a:bodyPr>
            <a:normAutofit/>
          </a:bodyPr>
          <a:lstStyle>
            <a:lvl1pPr defTabSz="868680">
              <a:defRPr sz="4180"/>
            </a:lvl1pPr>
          </a:lstStyle>
          <a:p>
            <a:r>
              <a:rPr lang="en-US" sz="5400" dirty="0"/>
              <a:t>Statement Examples</a:t>
            </a:r>
            <a:endParaRPr sz="5400" dirty="0"/>
          </a:p>
        </p:txBody>
      </p:sp>
      <p:sp>
        <p:nvSpPr>
          <p:cNvPr id="114" name="Content Placeholder 2"/>
          <p:cNvSpPr txBox="1">
            <a:spLocks noGrp="1"/>
          </p:cNvSpPr>
          <p:nvPr>
            <p:ph type="body" idx="1"/>
          </p:nvPr>
        </p:nvSpPr>
        <p:spPr>
          <a:xfrm>
            <a:off x="457200" y="1992086"/>
            <a:ext cx="17262420" cy="8098700"/>
          </a:xfrm>
          <a:prstGeom prst="rect">
            <a:avLst/>
          </a:prstGeom>
        </p:spPr>
        <p:txBody>
          <a:bodyPr anchor="ctr">
            <a:noAutofit/>
          </a:bodyPr>
          <a:lstStyle/>
          <a:p>
            <a:pPr>
              <a:lnSpc>
                <a:spcPct val="81000"/>
              </a:lnSpc>
              <a:defRPr sz="2200"/>
            </a:pPr>
            <a:r>
              <a:rPr lang="en-US" sz="3600" dirty="0"/>
              <a:t>“This case highlights diagnostic overshadowing in a medically ill patient from an </a:t>
            </a:r>
            <a:r>
              <a:rPr lang="en-US" sz="3600" u="sng" dirty="0"/>
              <a:t>underserved background</a:t>
            </a:r>
            <a:r>
              <a:rPr lang="en-US" sz="3600" dirty="0"/>
              <a:t>, examining </a:t>
            </a:r>
            <a:r>
              <a:rPr lang="en-US" sz="3600" u="sng" dirty="0"/>
              <a:t>how bias can delay recognition </a:t>
            </a:r>
            <a:r>
              <a:rPr lang="en-US" sz="3600" dirty="0"/>
              <a:t>of serious medical conditions in individuals with severe mental illness. We use this case to discuss equity-informed consultation practices and strategies to improve diagnostic accuracy in marginalized populations.”</a:t>
            </a:r>
          </a:p>
          <a:p>
            <a:pPr>
              <a:lnSpc>
                <a:spcPct val="81000"/>
              </a:lnSpc>
              <a:defRPr sz="2200"/>
            </a:pPr>
            <a:endParaRPr lang="en-US" sz="3600" dirty="0"/>
          </a:p>
          <a:p>
            <a:pPr>
              <a:lnSpc>
                <a:spcPct val="81000"/>
              </a:lnSpc>
              <a:defRPr sz="2200"/>
            </a:pPr>
            <a:r>
              <a:rPr lang="en-US" sz="3600" dirty="0"/>
              <a:t>“Our presenter group spans varied training levels, disciplines, and lived experiences. These perspectives shape how we conceptualize patient care, systems barriers, and stigma in medical psychiatry. By modeling collaborative dialogue across differences, the session broadens how attendees approach equity and team-based consultation work.”</a:t>
            </a:r>
          </a:p>
          <a:p>
            <a:pPr>
              <a:lnSpc>
                <a:spcPct val="81000"/>
              </a:lnSpc>
              <a:defRPr sz="2200"/>
            </a:pPr>
            <a:endParaRPr lang="en-US" sz="3600" dirty="0"/>
          </a:p>
          <a:p>
            <a:pPr>
              <a:lnSpc>
                <a:spcPct val="81000"/>
              </a:lnSpc>
              <a:defRPr sz="2200"/>
            </a:pPr>
            <a:r>
              <a:rPr lang="en-US" sz="3600" dirty="0"/>
              <a:t>“This submission showcases the expanding interface between consultation-liaison psychiatry and other medical specialties. Through interdisciplinary case work, we demonstrate how psychiatric input enhances care in complex neurologic, cardiac, and infectious disease presentations while promoting holistic, patient-centered outcomes.”</a:t>
            </a:r>
          </a:p>
        </p:txBody>
      </p:sp>
      <p:sp>
        <p:nvSpPr>
          <p:cNvPr id="115" name="Slide Number Placeholder 3"/>
          <p:cNvSpPr txBox="1">
            <a:spLocks noGrp="1"/>
          </p:cNvSpPr>
          <p:nvPr>
            <p:ph type="sldNum" sz="quarter" idx="4294967295"/>
          </p:nvPr>
        </p:nvSpPr>
        <p:spPr>
          <a:xfrm>
            <a:off x="12915901" y="9534525"/>
            <a:ext cx="346916" cy="556260"/>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2700"/>
            </a:lvl1pPr>
          </a:lstStyle>
          <a:p>
            <a:fld id="{86CB4B4D-7CA3-9044-876B-883B54F8677D}" type="slidenum">
              <a:rPr/>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A52-6C9F-A374-8E41-47500070464A}"/>
              </a:ext>
            </a:extLst>
          </p:cNvPr>
          <p:cNvSpPr>
            <a:spLocks noGrp="1"/>
          </p:cNvSpPr>
          <p:nvPr>
            <p:ph type="title"/>
          </p:nvPr>
        </p:nvSpPr>
        <p:spPr/>
        <p:txBody>
          <a:bodyPr/>
          <a:lstStyle/>
          <a:p>
            <a:r>
              <a:rPr lang="en-US" dirty="0"/>
              <a:t>Statement Examples</a:t>
            </a:r>
          </a:p>
        </p:txBody>
      </p:sp>
      <p:sp>
        <p:nvSpPr>
          <p:cNvPr id="3" name="Text Placeholder 2">
            <a:extLst>
              <a:ext uri="{FF2B5EF4-FFF2-40B4-BE49-F238E27FC236}">
                <a16:creationId xmlns:a16="http://schemas.microsoft.com/office/drawing/2014/main" id="{1B18D52D-5F3E-7607-3D7F-A66A8134B2C2}"/>
              </a:ext>
            </a:extLst>
          </p:cNvPr>
          <p:cNvSpPr>
            <a:spLocks noGrp="1"/>
          </p:cNvSpPr>
          <p:nvPr>
            <p:ph type="body" idx="1"/>
          </p:nvPr>
        </p:nvSpPr>
        <p:spPr>
          <a:xfrm>
            <a:off x="457200" y="2506662"/>
            <a:ext cx="16840200" cy="7361238"/>
          </a:xfrm>
        </p:spPr>
        <p:txBody>
          <a:bodyPr>
            <a:normAutofit/>
          </a:bodyPr>
          <a:lstStyle/>
          <a:p>
            <a:pPr>
              <a:lnSpc>
                <a:spcPct val="81000"/>
              </a:lnSpc>
              <a:defRPr sz="2200"/>
            </a:pPr>
            <a:r>
              <a:rPr lang="en-US" sz="3600" dirty="0"/>
              <a:t>“We explore how advances in psychoneuroimmunology and gut–brain research are reshaping psychiatric formulation in medical settings. The session translates evolving science into practical consultation frameworks, emphasizing how biologic discoveries intersect with psychosocial and structural determinants of health.”</a:t>
            </a:r>
          </a:p>
          <a:p>
            <a:pPr>
              <a:lnSpc>
                <a:spcPct val="81000"/>
              </a:lnSpc>
              <a:defRPr sz="2200"/>
            </a:pPr>
            <a:endParaRPr lang="en-US" sz="3600" dirty="0"/>
          </a:p>
          <a:p>
            <a:pPr>
              <a:lnSpc>
                <a:spcPct val="81000"/>
              </a:lnSpc>
              <a:defRPr sz="2200"/>
            </a:pPr>
            <a:r>
              <a:rPr lang="en-US" sz="3600" dirty="0"/>
              <a:t>“In addition to clinical content, this session highlights training and workforce implications, offering teaching tools that prepare clinicians to address disparities within hospital psychiatry. Faculty and trainee presenters model mentorship and career development across stages.”</a:t>
            </a:r>
          </a:p>
          <a:p>
            <a:pPr>
              <a:lnSpc>
                <a:spcPct val="81000"/>
              </a:lnSpc>
              <a:defRPr sz="2200"/>
            </a:pPr>
            <a:endParaRPr lang="en-US" sz="3600" dirty="0"/>
          </a:p>
          <a:p>
            <a:pPr>
              <a:lnSpc>
                <a:spcPct val="81000"/>
              </a:lnSpc>
              <a:defRPr sz="2200"/>
            </a:pPr>
            <a:r>
              <a:rPr lang="en-US" sz="3600" dirty="0"/>
              <a:t>“We examine systemic obstacles that limit equitable psychiatric care for medically complex patients, including insurance limitations, language access, and care fragmentation. The session proposes consultation models and institutional interventions that improve access and continuity of mental health treatment.”</a:t>
            </a:r>
          </a:p>
          <a:p>
            <a:pPr>
              <a:lnSpc>
                <a:spcPct val="81000"/>
              </a:lnSpc>
              <a:defRPr sz="2200"/>
            </a:pPr>
            <a:endParaRPr lang="en-US" dirty="0"/>
          </a:p>
          <a:p>
            <a:endParaRPr lang="en-US" dirty="0"/>
          </a:p>
        </p:txBody>
      </p:sp>
    </p:spTree>
    <p:extLst>
      <p:ext uri="{BB962C8B-B14F-4D97-AF65-F5344CB8AC3E}">
        <p14:creationId xmlns:p14="http://schemas.microsoft.com/office/powerpoint/2010/main" val="405595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p:nvPr/>
        </p:nvSpPr>
        <p:spPr>
          <a:xfrm>
            <a:off x="1119975" y="1876925"/>
            <a:ext cx="14497200" cy="159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6400">
                <a:solidFill>
                  <a:schemeClr val="dk1"/>
                </a:solidFill>
                <a:latin typeface="Calibri"/>
                <a:ea typeface="Calibri"/>
                <a:cs typeface="Calibri"/>
                <a:sym typeface="Calibri"/>
              </a:rPr>
              <a:t>Best Practices: General Sessions</a:t>
            </a:r>
            <a:endParaRPr sz="6400">
              <a:solidFill>
                <a:schemeClr val="dk1"/>
              </a:solidFill>
              <a:latin typeface="Calibri"/>
              <a:ea typeface="Calibri"/>
              <a:cs typeface="Calibri"/>
              <a:sym typeface="Calibri"/>
            </a:endParaRPr>
          </a:p>
          <a:p>
            <a:pPr marL="0" lvl="0" indent="0" algn="l" rtl="0">
              <a:spcBef>
                <a:spcPts val="0"/>
              </a:spcBef>
              <a:spcAft>
                <a:spcPts val="0"/>
              </a:spcAft>
              <a:buNone/>
            </a:pPr>
            <a:endParaRPr sz="6400">
              <a:solidFill>
                <a:schemeClr val="dk1"/>
              </a:solidFill>
              <a:latin typeface="Calibri"/>
              <a:ea typeface="Calibri"/>
              <a:cs typeface="Calibri"/>
              <a:sym typeface="Calibri"/>
            </a:endParaRPr>
          </a:p>
          <a:p>
            <a:pPr marL="0" lvl="0" indent="0" algn="l" rtl="0">
              <a:spcBef>
                <a:spcPts val="0"/>
              </a:spcBef>
              <a:spcAft>
                <a:spcPts val="0"/>
              </a:spcAft>
              <a:buNone/>
            </a:pPr>
            <a:r>
              <a:rPr lang="en-US" sz="4000">
                <a:solidFill>
                  <a:schemeClr val="dk1"/>
                </a:solidFill>
                <a:latin typeface="Calibri"/>
                <a:ea typeface="Calibri"/>
                <a:cs typeface="Calibri"/>
                <a:sym typeface="Calibri"/>
              </a:rPr>
              <a:t>Molly Cinderella MD, Chair</a:t>
            </a:r>
            <a:endParaRPr sz="4000">
              <a:solidFill>
                <a:schemeClr val="dk1"/>
              </a:solidFill>
              <a:latin typeface="Calibri"/>
              <a:ea typeface="Calibri"/>
              <a:cs typeface="Calibri"/>
              <a:sym typeface="Calibri"/>
            </a:endParaRPr>
          </a:p>
          <a:p>
            <a:pPr marL="0" lvl="0" indent="0" algn="l" rtl="0">
              <a:spcBef>
                <a:spcPts val="0"/>
              </a:spcBef>
              <a:spcAft>
                <a:spcPts val="0"/>
              </a:spcAft>
              <a:buNone/>
            </a:pPr>
            <a:endParaRPr sz="4000">
              <a:solidFill>
                <a:schemeClr val="dk1"/>
              </a:solidFill>
              <a:latin typeface="Calibri"/>
              <a:ea typeface="Calibri"/>
              <a:cs typeface="Calibri"/>
              <a:sym typeface="Calibri"/>
            </a:endParaRPr>
          </a:p>
          <a:p>
            <a:pPr marL="0" lvl="0" indent="0" algn="l" rtl="0">
              <a:spcBef>
                <a:spcPts val="0"/>
              </a:spcBef>
              <a:spcAft>
                <a:spcPts val="0"/>
              </a:spcAft>
              <a:buNone/>
            </a:pPr>
            <a:r>
              <a:rPr lang="en-US" sz="4000">
                <a:solidFill>
                  <a:schemeClr val="dk1"/>
                </a:solidFill>
                <a:latin typeface="Calibri"/>
                <a:ea typeface="Calibri"/>
                <a:cs typeface="Calibri"/>
                <a:sym typeface="Calibri"/>
              </a:rPr>
              <a:t>Damien Miran MD, Vice-Chair</a:t>
            </a:r>
            <a:endParaRPr sz="400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400">
                <a:solidFill>
                  <a:schemeClr val="dk1"/>
                </a:solidFill>
                <a:highlight>
                  <a:srgbClr val="FFFFFF"/>
                </a:highlight>
                <a:latin typeface="Calibri"/>
                <a:ea typeface="Calibri"/>
                <a:cs typeface="Calibri"/>
                <a:sym typeface="Calibri"/>
              </a:rPr>
              <a:t>Clinical Director, DFCI Inpatient Psychiatry Consult Service</a:t>
            </a:r>
            <a:endParaRPr sz="2400">
              <a:solidFill>
                <a:schemeClr val="dk1"/>
              </a:solidFill>
              <a:highlight>
                <a:srgbClr val="FFFFFF"/>
              </a:highlight>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400">
                <a:solidFill>
                  <a:schemeClr val="dk1"/>
                </a:solidFill>
                <a:highlight>
                  <a:srgbClr val="FFFFFF"/>
                </a:highlight>
                <a:latin typeface="Calibri"/>
                <a:ea typeface="Calibri"/>
                <a:cs typeface="Calibri"/>
                <a:sym typeface="Calibri"/>
              </a:rPr>
              <a:t>Department of Supportive Oncology</a:t>
            </a:r>
            <a:endParaRPr sz="2400">
              <a:solidFill>
                <a:schemeClr val="dk1"/>
              </a:solidFill>
              <a:highlight>
                <a:srgbClr val="FFFFFF"/>
              </a:highlight>
              <a:latin typeface="Calibri"/>
              <a:ea typeface="Calibri"/>
              <a:cs typeface="Calibri"/>
              <a:sym typeface="Calibri"/>
            </a:endParaRPr>
          </a:p>
          <a:p>
            <a:pPr marL="0" lvl="0" indent="0" algn="l" rtl="0">
              <a:spcBef>
                <a:spcPts val="0"/>
              </a:spcBef>
              <a:spcAft>
                <a:spcPts val="0"/>
              </a:spcAft>
              <a:buNone/>
            </a:pPr>
            <a:endParaRPr sz="6400">
              <a:solidFill>
                <a:schemeClr val="dk1"/>
              </a:solidFill>
              <a:latin typeface="Calibri"/>
              <a:ea typeface="Calibri"/>
              <a:cs typeface="Calibri"/>
              <a:sym typeface="Calibri"/>
            </a:endParaRPr>
          </a:p>
          <a:p>
            <a:pPr marL="0" lvl="0" indent="0" algn="l" rtl="0">
              <a:spcBef>
                <a:spcPts val="0"/>
              </a:spcBef>
              <a:spcAft>
                <a:spcPts val="0"/>
              </a:spcAft>
              <a:buNone/>
            </a:pPr>
            <a:endParaRPr sz="64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79A337-3E53-0485-DA41-6C6B61C01AD0}"/>
              </a:ext>
            </a:extLst>
          </p:cNvPr>
          <p:cNvGraphicFramePr>
            <a:graphicFrameLocks noGrp="1"/>
          </p:cNvGraphicFramePr>
          <p:nvPr>
            <p:extLst>
              <p:ext uri="{D42A27DB-BD31-4B8C-83A1-F6EECF244321}">
                <p14:modId xmlns:p14="http://schemas.microsoft.com/office/powerpoint/2010/main" val="905669422"/>
              </p:ext>
            </p:extLst>
          </p:nvPr>
        </p:nvGraphicFramePr>
        <p:xfrm>
          <a:off x="1066800" y="3764222"/>
          <a:ext cx="16535400" cy="2758556"/>
        </p:xfrm>
        <a:graphic>
          <a:graphicData uri="http://schemas.openxmlformats.org/drawingml/2006/table">
            <a:tbl>
              <a:tblPr firstRow="1" bandRow="1">
                <a:tableStyleId>{5C22544A-7EE6-4342-B048-85BDC9FD1C3A}</a:tableStyleId>
              </a:tblPr>
              <a:tblGrid>
                <a:gridCol w="4133850">
                  <a:extLst>
                    <a:ext uri="{9D8B030D-6E8A-4147-A177-3AD203B41FA5}">
                      <a16:colId xmlns:a16="http://schemas.microsoft.com/office/drawing/2014/main" val="729535858"/>
                    </a:ext>
                  </a:extLst>
                </a:gridCol>
                <a:gridCol w="4133850">
                  <a:extLst>
                    <a:ext uri="{9D8B030D-6E8A-4147-A177-3AD203B41FA5}">
                      <a16:colId xmlns:a16="http://schemas.microsoft.com/office/drawing/2014/main" val="1342852927"/>
                    </a:ext>
                  </a:extLst>
                </a:gridCol>
                <a:gridCol w="4133850">
                  <a:extLst>
                    <a:ext uri="{9D8B030D-6E8A-4147-A177-3AD203B41FA5}">
                      <a16:colId xmlns:a16="http://schemas.microsoft.com/office/drawing/2014/main" val="30577000"/>
                    </a:ext>
                  </a:extLst>
                </a:gridCol>
                <a:gridCol w="4133850">
                  <a:extLst>
                    <a:ext uri="{9D8B030D-6E8A-4147-A177-3AD203B41FA5}">
                      <a16:colId xmlns:a16="http://schemas.microsoft.com/office/drawing/2014/main" val="1015866774"/>
                    </a:ext>
                  </a:extLst>
                </a:gridCol>
              </a:tblGrid>
              <a:tr h="1443203">
                <a:tc>
                  <a:txBody>
                    <a:bodyPr/>
                    <a:lstStyle/>
                    <a:p>
                      <a:pPr algn="ctr"/>
                      <a:r>
                        <a:rPr lang="en-US" sz="2800" dirty="0">
                          <a:solidFill>
                            <a:srgbClr val="073245"/>
                          </a:solidFill>
                          <a:latin typeface="Arial" panose="020B0604020202020204" pitchFamily="34" charset="0"/>
                          <a:cs typeface="Arial" panose="020B0604020202020204" pitchFamily="34" charset="0"/>
                        </a:rPr>
                        <a:t>Samuel Greenstein, MD, FACLP</a:t>
                      </a:r>
                    </a:p>
                  </a:txBody>
                  <a:tcPr>
                    <a:noFill/>
                  </a:tcPr>
                </a:tc>
                <a:tc>
                  <a:txBody>
                    <a:bodyPr/>
                    <a:lstStyle/>
                    <a:p>
                      <a:pPr algn="ctr"/>
                      <a:r>
                        <a:rPr lang="en-US" sz="2800" dirty="0">
                          <a:solidFill>
                            <a:srgbClr val="073245"/>
                          </a:solidFill>
                          <a:latin typeface="Arial" panose="020B0604020202020204" pitchFamily="34" charset="0"/>
                          <a:cs typeface="Arial" panose="020B0604020202020204" pitchFamily="34" charset="0"/>
                        </a:rPr>
                        <a:t>Larkin Kao, MD, FACLP</a:t>
                      </a:r>
                    </a:p>
                  </a:txBody>
                  <a:tcPr>
                    <a:noFill/>
                  </a:tcPr>
                </a:tc>
                <a:tc>
                  <a:txBody>
                    <a:bodyPr/>
                    <a:lstStyle/>
                    <a:p>
                      <a:pPr algn="ctr"/>
                      <a:r>
                        <a:rPr lang="en-US" sz="2800" dirty="0">
                          <a:solidFill>
                            <a:srgbClr val="073245"/>
                          </a:solidFill>
                          <a:latin typeface="Arial" panose="020B0604020202020204" pitchFamily="34" charset="0"/>
                          <a:cs typeface="Arial" panose="020B0604020202020204" pitchFamily="34" charset="0"/>
                        </a:rPr>
                        <a:t>Molly Cinderella, MD</a:t>
                      </a:r>
                    </a:p>
                  </a:txBody>
                  <a:tcPr>
                    <a:noFill/>
                  </a:tcPr>
                </a:tc>
                <a:tc>
                  <a:txBody>
                    <a:bodyPr/>
                    <a:lstStyle/>
                    <a:p>
                      <a:pPr algn="ctr"/>
                      <a:r>
                        <a:rPr lang="en-US" sz="2800" b="1" dirty="0">
                          <a:solidFill>
                            <a:srgbClr val="073245"/>
                          </a:solidFill>
                          <a:latin typeface="Arial" panose="020B0604020202020204" pitchFamily="34" charset="0"/>
                          <a:cs typeface="Arial" panose="020B0604020202020204" pitchFamily="34" charset="0"/>
                        </a:rPr>
                        <a:t>Damien Miran, MD</a:t>
                      </a:r>
                    </a:p>
                  </a:txBody>
                  <a:tcPr>
                    <a:noFill/>
                  </a:tcPr>
                </a:tc>
                <a:extLst>
                  <a:ext uri="{0D108BD9-81ED-4DB2-BD59-A6C34878D82A}">
                    <a16:rowId xmlns:a16="http://schemas.microsoft.com/office/drawing/2014/main" val="4027130452"/>
                  </a:ext>
                </a:extLst>
              </a:tr>
              <a:tr h="1315353">
                <a:tc>
                  <a:txBody>
                    <a:bodyPr/>
                    <a:lstStyle/>
                    <a:p>
                      <a:pPr algn="ctr"/>
                      <a:r>
                        <a:rPr lang="en-US" sz="2400" dirty="0">
                          <a:solidFill>
                            <a:srgbClr val="073245"/>
                          </a:solidFill>
                          <a:latin typeface="Arial" panose="020B0604020202020204" pitchFamily="34" charset="0"/>
                          <a:cs typeface="Arial" panose="020B0604020202020204" pitchFamily="34" charset="0"/>
                        </a:rPr>
                        <a:t>Webinar Chair, Mentorship Subcommittee</a:t>
                      </a:r>
                    </a:p>
                  </a:txBody>
                  <a:tcPr>
                    <a:noFill/>
                  </a:tcPr>
                </a:tc>
                <a:tc>
                  <a:txBody>
                    <a:bodyPr/>
                    <a:lstStyle/>
                    <a:p>
                      <a:pPr algn="ctr"/>
                      <a:r>
                        <a:rPr lang="en-US" sz="2400" dirty="0">
                          <a:solidFill>
                            <a:srgbClr val="073245"/>
                          </a:solidFill>
                          <a:latin typeface="Arial" panose="020B0604020202020204" pitchFamily="34" charset="0"/>
                          <a:cs typeface="Arial" panose="020B0604020202020204" pitchFamily="34" charset="0"/>
                        </a:rPr>
                        <a:t>Program Chair, CLP 2026</a:t>
                      </a:r>
                    </a:p>
                  </a:txBody>
                  <a:tcPr>
                    <a:noFill/>
                  </a:tcPr>
                </a:tc>
                <a:tc>
                  <a:txBody>
                    <a:bodyPr/>
                    <a:lstStyle/>
                    <a:p>
                      <a:pPr algn="ctr"/>
                      <a:r>
                        <a:rPr lang="en-US" sz="2400" dirty="0">
                          <a:solidFill>
                            <a:srgbClr val="073245"/>
                          </a:solidFill>
                          <a:latin typeface="Arial" panose="020B0604020202020204" pitchFamily="34" charset="0"/>
                          <a:cs typeface="Arial" panose="020B0604020202020204" pitchFamily="34" charset="0"/>
                        </a:rPr>
                        <a:t>Chair, General Sessions Subcommittee</a:t>
                      </a:r>
                    </a:p>
                  </a:txBody>
                  <a:tcPr>
                    <a:noFill/>
                  </a:tcPr>
                </a:tc>
                <a:tc>
                  <a:txBody>
                    <a:bodyPr/>
                    <a:lstStyle/>
                    <a:p>
                      <a:pPr algn="ctr"/>
                      <a:r>
                        <a:rPr lang="en-US" sz="2400" dirty="0">
                          <a:solidFill>
                            <a:srgbClr val="073245"/>
                          </a:solidFill>
                          <a:latin typeface="Arial" panose="020B0604020202020204" pitchFamily="34" charset="0"/>
                          <a:cs typeface="Arial" panose="020B0604020202020204" pitchFamily="34" charset="0"/>
                        </a:rPr>
                        <a:t>Vice Chair, General Sessions Subcommittee</a:t>
                      </a:r>
                    </a:p>
                  </a:txBody>
                  <a:tcPr>
                    <a:noFill/>
                  </a:tcPr>
                </a:tc>
                <a:extLst>
                  <a:ext uri="{0D108BD9-81ED-4DB2-BD59-A6C34878D82A}">
                    <a16:rowId xmlns:a16="http://schemas.microsoft.com/office/drawing/2014/main" val="1282661011"/>
                  </a:ext>
                </a:extLst>
              </a:tr>
            </a:tbl>
          </a:graphicData>
        </a:graphic>
      </p:graphicFrame>
      <p:graphicFrame>
        <p:nvGraphicFramePr>
          <p:cNvPr id="3" name="Table 2">
            <a:extLst>
              <a:ext uri="{FF2B5EF4-FFF2-40B4-BE49-F238E27FC236}">
                <a16:creationId xmlns:a16="http://schemas.microsoft.com/office/drawing/2014/main" id="{7211C9A5-3271-0492-1C7B-6A9F7F405A15}"/>
              </a:ext>
            </a:extLst>
          </p:cNvPr>
          <p:cNvGraphicFramePr>
            <a:graphicFrameLocks noGrp="1"/>
          </p:cNvGraphicFramePr>
          <p:nvPr>
            <p:extLst>
              <p:ext uri="{D42A27DB-BD31-4B8C-83A1-F6EECF244321}">
                <p14:modId xmlns:p14="http://schemas.microsoft.com/office/powerpoint/2010/main" val="1234151686"/>
              </p:ext>
            </p:extLst>
          </p:nvPr>
        </p:nvGraphicFramePr>
        <p:xfrm>
          <a:off x="3133725" y="6819900"/>
          <a:ext cx="12401550" cy="2758556"/>
        </p:xfrm>
        <a:graphic>
          <a:graphicData uri="http://schemas.openxmlformats.org/drawingml/2006/table">
            <a:tbl>
              <a:tblPr firstRow="1" bandRow="1">
                <a:tableStyleId>{5C22544A-7EE6-4342-B048-85BDC9FD1C3A}</a:tableStyleId>
              </a:tblPr>
              <a:tblGrid>
                <a:gridCol w="4133850">
                  <a:extLst>
                    <a:ext uri="{9D8B030D-6E8A-4147-A177-3AD203B41FA5}">
                      <a16:colId xmlns:a16="http://schemas.microsoft.com/office/drawing/2014/main" val="855395165"/>
                    </a:ext>
                  </a:extLst>
                </a:gridCol>
                <a:gridCol w="4133850">
                  <a:extLst>
                    <a:ext uri="{9D8B030D-6E8A-4147-A177-3AD203B41FA5}">
                      <a16:colId xmlns:a16="http://schemas.microsoft.com/office/drawing/2014/main" val="1060509554"/>
                    </a:ext>
                  </a:extLst>
                </a:gridCol>
                <a:gridCol w="4133850">
                  <a:extLst>
                    <a:ext uri="{9D8B030D-6E8A-4147-A177-3AD203B41FA5}">
                      <a16:colId xmlns:a16="http://schemas.microsoft.com/office/drawing/2014/main" val="109573051"/>
                    </a:ext>
                  </a:extLst>
                </a:gridCol>
              </a:tblGrid>
              <a:tr h="1443203">
                <a:tc>
                  <a:txBody>
                    <a:bodyPr/>
                    <a:lstStyle/>
                    <a:p>
                      <a:pPr algn="ctr"/>
                      <a:r>
                        <a:rPr lang="en-US" sz="2800" b="1" dirty="0">
                          <a:solidFill>
                            <a:srgbClr val="073245"/>
                          </a:solidFill>
                          <a:latin typeface="Arial" panose="020B0604020202020204" pitchFamily="34" charset="0"/>
                          <a:cs typeface="Arial" panose="020B0604020202020204" pitchFamily="34" charset="0"/>
                        </a:rPr>
                        <a:t>Kelly Cozza, MD, FACLP</a:t>
                      </a:r>
                    </a:p>
                  </a:txBody>
                  <a:tcPr>
                    <a:noFill/>
                  </a:tcPr>
                </a:tc>
                <a:tc>
                  <a:txBody>
                    <a:bodyPr/>
                    <a:lstStyle/>
                    <a:p>
                      <a:pPr algn="ctr"/>
                      <a:r>
                        <a:rPr lang="en-US" sz="2800" b="1" dirty="0">
                          <a:solidFill>
                            <a:srgbClr val="073245"/>
                          </a:solidFill>
                          <a:latin typeface="Arial" panose="020B0604020202020204" pitchFamily="34" charset="0"/>
                          <a:cs typeface="Arial" panose="020B0604020202020204" pitchFamily="34" charset="0"/>
                        </a:rPr>
                        <a:t>VaKara Meyer Karre, MD</a:t>
                      </a:r>
                    </a:p>
                  </a:txBody>
                  <a:tcPr>
                    <a:noFill/>
                  </a:tcPr>
                </a:tc>
                <a:tc>
                  <a:txBody>
                    <a:bodyPr/>
                    <a:lstStyle/>
                    <a:p>
                      <a:pPr algn="ctr"/>
                      <a:r>
                        <a:rPr lang="en-US" sz="2800" b="1" dirty="0">
                          <a:solidFill>
                            <a:srgbClr val="073245"/>
                          </a:solidFill>
                          <a:latin typeface="Arial" panose="020B0604020202020204" pitchFamily="34" charset="0"/>
                          <a:cs typeface="Arial" panose="020B0604020202020204" pitchFamily="34" charset="0"/>
                        </a:rPr>
                        <a:t>Deepika Sundararaj, MD</a:t>
                      </a:r>
                    </a:p>
                  </a:txBody>
                  <a:tcPr>
                    <a:noFill/>
                  </a:tcPr>
                </a:tc>
                <a:extLst>
                  <a:ext uri="{0D108BD9-81ED-4DB2-BD59-A6C34878D82A}">
                    <a16:rowId xmlns:a16="http://schemas.microsoft.com/office/drawing/2014/main" val="2324944061"/>
                  </a:ext>
                </a:extLst>
              </a:tr>
              <a:tr h="1315353">
                <a:tc>
                  <a:txBody>
                    <a:bodyPr/>
                    <a:lstStyle/>
                    <a:p>
                      <a:pPr algn="ctr"/>
                      <a:r>
                        <a:rPr lang="en-US" sz="2400" dirty="0">
                          <a:solidFill>
                            <a:srgbClr val="073245"/>
                          </a:solidFill>
                          <a:latin typeface="Arial" panose="020B0604020202020204" pitchFamily="34" charset="0"/>
                          <a:cs typeface="Arial" panose="020B0604020202020204" pitchFamily="34" charset="0"/>
                        </a:rPr>
                        <a:t>Chair, Preconference Courses Subcommittee</a:t>
                      </a:r>
                    </a:p>
                  </a:txBody>
                  <a:tcPr>
                    <a:noFill/>
                  </a:tcPr>
                </a:tc>
                <a:tc>
                  <a:txBody>
                    <a:bodyPr/>
                    <a:lstStyle/>
                    <a:p>
                      <a:pPr algn="ctr"/>
                      <a:r>
                        <a:rPr lang="en-US" sz="2400" dirty="0">
                          <a:solidFill>
                            <a:srgbClr val="073245"/>
                          </a:solidFill>
                          <a:latin typeface="Arial" panose="020B0604020202020204" pitchFamily="34" charset="0"/>
                          <a:cs typeface="Arial" panose="020B0604020202020204" pitchFamily="34" charset="0"/>
                        </a:rPr>
                        <a:t>Chair, Brief Oral Papers and Posters Subcommittee</a:t>
                      </a:r>
                    </a:p>
                  </a:txBody>
                  <a:tcPr>
                    <a:noFill/>
                  </a:tcPr>
                </a:tc>
                <a:tc>
                  <a:txBody>
                    <a:bodyPr/>
                    <a:lstStyle/>
                    <a:p>
                      <a:pPr algn="ctr"/>
                      <a:r>
                        <a:rPr lang="en-US" sz="2400" dirty="0">
                          <a:solidFill>
                            <a:srgbClr val="073245"/>
                          </a:solidFill>
                          <a:latin typeface="Arial" panose="020B0604020202020204" pitchFamily="34" charset="0"/>
                          <a:cs typeface="Arial" panose="020B0604020202020204" pitchFamily="34" charset="0"/>
                        </a:rPr>
                        <a:t>Vice Chair, Subcommittee on Accessibility, Fellowship and Engagement (SAFE)</a:t>
                      </a:r>
                    </a:p>
                  </a:txBody>
                  <a:tcPr>
                    <a:noFill/>
                  </a:tcPr>
                </a:tc>
                <a:extLst>
                  <a:ext uri="{0D108BD9-81ED-4DB2-BD59-A6C34878D82A}">
                    <a16:rowId xmlns:a16="http://schemas.microsoft.com/office/drawing/2014/main" val="2851458361"/>
                  </a:ext>
                </a:extLst>
              </a:tr>
            </a:tbl>
          </a:graphicData>
        </a:graphic>
      </p:graphicFrame>
      <p:sp>
        <p:nvSpPr>
          <p:cNvPr id="5" name="Title 1">
            <a:extLst>
              <a:ext uri="{FF2B5EF4-FFF2-40B4-BE49-F238E27FC236}">
                <a16:creationId xmlns:a16="http://schemas.microsoft.com/office/drawing/2014/main" id="{8807CA47-B467-1117-EA45-BBA365FEA8C4}"/>
              </a:ext>
            </a:extLst>
          </p:cNvPr>
          <p:cNvSpPr txBox="1">
            <a:spLocks/>
          </p:cNvSpPr>
          <p:nvPr/>
        </p:nvSpPr>
        <p:spPr>
          <a:xfrm>
            <a:off x="723900" y="17907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Presenters</a:t>
            </a:r>
          </a:p>
        </p:txBody>
      </p:sp>
    </p:spTree>
    <p:extLst>
      <p:ext uri="{BB962C8B-B14F-4D97-AF65-F5344CB8AC3E}">
        <p14:creationId xmlns:p14="http://schemas.microsoft.com/office/powerpoint/2010/main" val="2045350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g3c7c9ab05e0_0_6"/>
          <p:cNvSpPr txBox="1">
            <a:spLocks noGrp="1"/>
          </p:cNvSpPr>
          <p:nvPr>
            <p:ph type="title" idx="4294967295"/>
          </p:nvPr>
        </p:nvSpPr>
        <p:spPr>
          <a:xfrm>
            <a:off x="579118" y="1745982"/>
            <a:ext cx="17218800" cy="17622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300"/>
              <a:buFont typeface="Arial"/>
              <a:buNone/>
            </a:pPr>
            <a:r>
              <a:rPr lang="en-US" b="1"/>
              <a:t>Major takeaways for General Sessions Committee in 2026 </a:t>
            </a:r>
            <a:endParaRPr/>
          </a:p>
        </p:txBody>
      </p:sp>
      <p:sp>
        <p:nvSpPr>
          <p:cNvPr id="95" name="Google Shape;95;g3c7c9ab05e0_0_6"/>
          <p:cNvSpPr txBox="1">
            <a:spLocks noGrp="1"/>
          </p:cNvSpPr>
          <p:nvPr>
            <p:ph type="body" idx="4294967295"/>
          </p:nvPr>
        </p:nvSpPr>
        <p:spPr>
          <a:xfrm>
            <a:off x="594125" y="2887075"/>
            <a:ext cx="17188800" cy="4320000"/>
          </a:xfrm>
          <a:prstGeom prst="rect">
            <a:avLst/>
          </a:prstGeom>
          <a:noFill/>
          <a:ln>
            <a:noFill/>
          </a:ln>
        </p:spPr>
        <p:txBody>
          <a:bodyPr spcFirstLastPara="1" wrap="square" lIns="137150" tIns="68550" rIns="137150" bIns="68550" anchor="t" anchorCtr="0">
            <a:normAutofit fontScale="92500"/>
          </a:bodyPr>
          <a:lstStyle/>
          <a:p>
            <a:pPr marL="342900" lvl="0" indent="-342900" algn="l" rtl="0">
              <a:lnSpc>
                <a:spcPct val="90000"/>
              </a:lnSpc>
              <a:spcBef>
                <a:spcPts val="0"/>
              </a:spcBef>
              <a:spcAft>
                <a:spcPts val="0"/>
              </a:spcAft>
              <a:buClr>
                <a:srgbClr val="F1A218"/>
              </a:buClr>
              <a:buSzPts val="5400"/>
              <a:buChar char="•"/>
            </a:pPr>
            <a:r>
              <a:rPr lang="en-US" sz="5400"/>
              <a:t> Categories &amp; Tag System (Dr. Miran)</a:t>
            </a:r>
            <a:endParaRPr/>
          </a:p>
          <a:p>
            <a:pPr marL="787400" lvl="1" indent="-431800" algn="l" rtl="0">
              <a:lnSpc>
                <a:spcPct val="90000"/>
              </a:lnSpc>
              <a:spcBef>
                <a:spcPts val="800"/>
              </a:spcBef>
              <a:spcAft>
                <a:spcPts val="0"/>
              </a:spcAft>
              <a:buSzPts val="4800"/>
              <a:buChar char="–"/>
            </a:pPr>
            <a:r>
              <a:rPr lang="en-US" sz="4800"/>
              <a:t>Will still specify in-person or virtual</a:t>
            </a:r>
            <a:endParaRPr sz="4800"/>
          </a:p>
          <a:p>
            <a:pPr marL="342900" lvl="0" indent="-342900" algn="l" rtl="0">
              <a:lnSpc>
                <a:spcPct val="90000"/>
              </a:lnSpc>
              <a:spcBef>
                <a:spcPts val="1500"/>
              </a:spcBef>
              <a:spcAft>
                <a:spcPts val="0"/>
              </a:spcAft>
              <a:buClr>
                <a:srgbClr val="F1A218"/>
              </a:buClr>
              <a:buSzPts val="5400"/>
              <a:buChar char="•"/>
            </a:pPr>
            <a:r>
              <a:rPr lang="en-US" sz="5400"/>
              <a:t> AMEDCO review process</a:t>
            </a:r>
            <a:endParaRPr sz="5400"/>
          </a:p>
          <a:p>
            <a:pPr marL="342900" lvl="0" indent="-342900" algn="l" rtl="0">
              <a:lnSpc>
                <a:spcPct val="90000"/>
              </a:lnSpc>
              <a:spcBef>
                <a:spcPts val="1500"/>
              </a:spcBef>
              <a:spcAft>
                <a:spcPts val="0"/>
              </a:spcAft>
              <a:buClr>
                <a:srgbClr val="F1A218"/>
              </a:buClr>
              <a:buSzPts val="5400"/>
              <a:buChar char="•"/>
            </a:pPr>
            <a:r>
              <a:rPr lang="en-US" sz="5400"/>
              <a:t> Limited feedback for declined submissions for General Sessions </a:t>
            </a:r>
            <a:r>
              <a:rPr lang="en-US" sz="5400" b="1"/>
              <a:t>only</a:t>
            </a:r>
            <a:r>
              <a:rPr lang="en-US" sz="5400"/>
              <a:t>*</a:t>
            </a:r>
            <a:endParaRPr sz="5400"/>
          </a:p>
          <a:p>
            <a:pPr marL="342900" lvl="0" indent="-342900" algn="l" rtl="0">
              <a:lnSpc>
                <a:spcPct val="90000"/>
              </a:lnSpc>
              <a:spcBef>
                <a:spcPts val="1500"/>
              </a:spcBef>
              <a:spcAft>
                <a:spcPts val="0"/>
              </a:spcAft>
              <a:buClr>
                <a:srgbClr val="F1A218"/>
              </a:buClr>
              <a:buSzPts val="5400"/>
              <a:buChar char="•"/>
            </a:pPr>
            <a:r>
              <a:rPr lang="en-US" sz="5400"/>
              <a:t>Unchanged: 75 minute length, 4 speakers, review process</a:t>
            </a:r>
            <a:endParaRPr sz="5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g3c806cfe6f2_1_0"/>
          <p:cNvSpPr txBox="1">
            <a:spLocks noGrp="1"/>
          </p:cNvSpPr>
          <p:nvPr>
            <p:ph type="title" idx="4294967295"/>
          </p:nvPr>
        </p:nvSpPr>
        <p:spPr>
          <a:xfrm>
            <a:off x="534593" y="1666807"/>
            <a:ext cx="17218800" cy="17622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300"/>
              <a:buFont typeface="Arial"/>
              <a:buNone/>
            </a:pPr>
            <a:r>
              <a:rPr lang="en-US" b="1"/>
              <a:t>AMEDCO review process</a:t>
            </a:r>
            <a:endParaRPr/>
          </a:p>
        </p:txBody>
      </p:sp>
      <p:sp>
        <p:nvSpPr>
          <p:cNvPr id="102" name="Google Shape;102;g3c806cfe6f2_1_0"/>
          <p:cNvSpPr txBox="1">
            <a:spLocks noGrp="1"/>
          </p:cNvSpPr>
          <p:nvPr>
            <p:ph type="body" idx="4294967295"/>
          </p:nvPr>
        </p:nvSpPr>
        <p:spPr>
          <a:xfrm>
            <a:off x="594125" y="2887075"/>
            <a:ext cx="17188800" cy="6000000"/>
          </a:xfrm>
          <a:prstGeom prst="rect">
            <a:avLst/>
          </a:prstGeom>
          <a:noFill/>
          <a:ln>
            <a:noFill/>
          </a:ln>
        </p:spPr>
        <p:txBody>
          <a:bodyPr spcFirstLastPara="1" wrap="square" lIns="137150" tIns="68550" rIns="137150" bIns="68550" anchor="t" anchorCtr="0">
            <a:normAutofit fontScale="62500" lnSpcReduction="20000"/>
          </a:bodyPr>
          <a:lstStyle/>
          <a:p>
            <a:pPr marL="0" lvl="0" indent="0" algn="l" rtl="0">
              <a:lnSpc>
                <a:spcPct val="90000"/>
              </a:lnSpc>
              <a:spcBef>
                <a:spcPts val="1500"/>
              </a:spcBef>
              <a:spcAft>
                <a:spcPts val="0"/>
              </a:spcAft>
              <a:buNone/>
            </a:pPr>
            <a:endParaRPr sz="5400"/>
          </a:p>
          <a:p>
            <a:pPr marL="342900" lvl="0" indent="0" algn="l" rtl="0">
              <a:lnSpc>
                <a:spcPct val="90000"/>
              </a:lnSpc>
              <a:spcBef>
                <a:spcPts val="1500"/>
              </a:spcBef>
              <a:spcAft>
                <a:spcPts val="0"/>
              </a:spcAft>
              <a:buNone/>
            </a:pPr>
            <a:r>
              <a:rPr lang="en-US" sz="5400"/>
              <a:t>• The session or paper cannot be about the controversial agent/treatment, but can be about the condition the agent/treatment addresses. </a:t>
            </a:r>
            <a:endParaRPr sz="5400"/>
          </a:p>
          <a:p>
            <a:pPr marL="342900" lvl="0" indent="0" algn="l" rtl="0">
              <a:lnSpc>
                <a:spcPct val="90000"/>
              </a:lnSpc>
              <a:spcBef>
                <a:spcPts val="1500"/>
              </a:spcBef>
              <a:spcAft>
                <a:spcPts val="0"/>
              </a:spcAft>
              <a:buNone/>
            </a:pPr>
            <a:r>
              <a:rPr lang="en-US" sz="5400"/>
              <a:t>• Additional treatments must also be included, in addition to those of a controversial nature. </a:t>
            </a:r>
            <a:endParaRPr sz="5400"/>
          </a:p>
          <a:p>
            <a:pPr marL="342900" lvl="0" indent="0" algn="l" rtl="0">
              <a:lnSpc>
                <a:spcPct val="90000"/>
              </a:lnSpc>
              <a:spcBef>
                <a:spcPts val="1500"/>
              </a:spcBef>
              <a:spcAft>
                <a:spcPts val="0"/>
              </a:spcAft>
              <a:buNone/>
            </a:pPr>
            <a:r>
              <a:rPr lang="en-US" sz="5400"/>
              <a:t>• Faculty must acknowledge and identify the content as controversial in nature and explain why that is the case. </a:t>
            </a:r>
            <a:endParaRPr sz="5400"/>
          </a:p>
          <a:p>
            <a:pPr marL="342900" lvl="0" indent="0" algn="l" rtl="0">
              <a:lnSpc>
                <a:spcPct val="90000"/>
              </a:lnSpc>
              <a:spcBef>
                <a:spcPts val="1500"/>
              </a:spcBef>
              <a:spcAft>
                <a:spcPts val="0"/>
              </a:spcAft>
              <a:buNone/>
            </a:pPr>
            <a:r>
              <a:rPr lang="en-US" sz="5400"/>
              <a:t>• Content must provide evidence/arguments showing both sides of the debate around the agent/treatment. </a:t>
            </a:r>
            <a:endParaRPr sz="5400"/>
          </a:p>
          <a:p>
            <a:pPr marL="342900" lvl="0" indent="0" algn="l" rtl="0">
              <a:lnSpc>
                <a:spcPct val="90000"/>
              </a:lnSpc>
              <a:spcBef>
                <a:spcPts val="1500"/>
              </a:spcBef>
              <a:spcAft>
                <a:spcPts val="0"/>
              </a:spcAft>
              <a:buNone/>
            </a:pPr>
            <a:r>
              <a:rPr lang="en-US" sz="5400"/>
              <a:t>• The content must be impartial, and the faculty/content cannot take a position of advocacy. </a:t>
            </a:r>
            <a:endParaRPr sz="5400"/>
          </a:p>
          <a:p>
            <a:pPr marL="342900" lvl="0" indent="0" algn="l" rtl="0">
              <a:lnSpc>
                <a:spcPct val="90000"/>
              </a:lnSpc>
              <a:spcBef>
                <a:spcPts val="1500"/>
              </a:spcBef>
              <a:spcAft>
                <a:spcPts val="0"/>
              </a:spcAft>
              <a:buNone/>
            </a:pPr>
            <a:r>
              <a:rPr lang="en-US" sz="5400"/>
              <a:t>• Any recommendations must be strictly limited to Federal Drug Administration (FDA)/American Medical Association (AMA)/American Psychiatric Association (APA) approved or endorsed uses only</a:t>
            </a:r>
            <a:endParaRPr sz="540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g3c7c9ab05e0_0_18"/>
          <p:cNvSpPr txBox="1">
            <a:spLocks noGrp="1"/>
          </p:cNvSpPr>
          <p:nvPr>
            <p:ph type="title" idx="4294967295"/>
          </p:nvPr>
        </p:nvSpPr>
        <p:spPr>
          <a:xfrm>
            <a:off x="1133856" y="1895622"/>
            <a:ext cx="15773400" cy="11331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300"/>
              <a:buFont typeface="Arial"/>
              <a:buNone/>
            </a:pPr>
            <a:r>
              <a:rPr lang="en-US"/>
              <a:t>Major items the reviewers are considering when scoring abstracts </a:t>
            </a:r>
            <a:endParaRPr/>
          </a:p>
        </p:txBody>
      </p:sp>
      <p:sp>
        <p:nvSpPr>
          <p:cNvPr id="108" name="Google Shape;108;g3c7c9ab05e0_0_18"/>
          <p:cNvSpPr txBox="1"/>
          <p:nvPr/>
        </p:nvSpPr>
        <p:spPr>
          <a:xfrm>
            <a:off x="1185706" y="2830046"/>
            <a:ext cx="15773400" cy="5669700"/>
          </a:xfrm>
          <a:prstGeom prst="rect">
            <a:avLst/>
          </a:prstGeom>
          <a:noFill/>
          <a:ln>
            <a:noFill/>
          </a:ln>
        </p:spPr>
        <p:txBody>
          <a:bodyPr spcFirstLastPara="1" wrap="square" lIns="137150" tIns="68550" rIns="137150" bIns="68550" anchor="t" anchorCtr="0">
            <a:normAutofit/>
          </a:bodyPr>
          <a:lstStyle/>
          <a:p>
            <a:pPr marL="685800" marR="0" lvl="0" indent="0" algn="l" rtl="0">
              <a:lnSpc>
                <a:spcPct val="90000"/>
              </a:lnSpc>
              <a:spcBef>
                <a:spcPts val="0"/>
              </a:spcBef>
              <a:spcAft>
                <a:spcPts val="0"/>
              </a:spcAft>
              <a:buNone/>
            </a:pPr>
            <a:endParaRPr sz="2100"/>
          </a:p>
          <a:p>
            <a:pPr marL="342900" marR="0" lvl="0" indent="-355600" algn="l" rtl="0">
              <a:lnSpc>
                <a:spcPct val="90000"/>
              </a:lnSpc>
              <a:spcBef>
                <a:spcPts val="1500"/>
              </a:spcBef>
              <a:spcAft>
                <a:spcPts val="0"/>
              </a:spcAft>
              <a:buClr>
                <a:srgbClr val="F1A218"/>
              </a:buClr>
              <a:buSzPts val="3600"/>
              <a:buFont typeface="Arial"/>
              <a:buChar char="•"/>
            </a:pPr>
            <a:r>
              <a:rPr lang="en-US" sz="3600">
                <a:solidFill>
                  <a:srgbClr val="303C42"/>
                </a:solidFill>
              </a:rPr>
              <a:t>Abstract strength </a:t>
            </a:r>
            <a:endParaRPr sz="3600">
              <a:solidFill>
                <a:srgbClr val="303C42"/>
              </a:solidFill>
            </a:endParaRPr>
          </a:p>
          <a:p>
            <a:pPr marL="342900" marR="0" lvl="0" indent="-355600" algn="l" rtl="0">
              <a:lnSpc>
                <a:spcPct val="90000"/>
              </a:lnSpc>
              <a:spcBef>
                <a:spcPts val="1500"/>
              </a:spcBef>
              <a:spcAft>
                <a:spcPts val="0"/>
              </a:spcAft>
              <a:buClr>
                <a:srgbClr val="F1A218"/>
              </a:buClr>
              <a:buSzPts val="3600"/>
              <a:buFont typeface="Arial"/>
              <a:buChar char="•"/>
            </a:pPr>
            <a:r>
              <a:rPr lang="en-US" sz="3600">
                <a:solidFill>
                  <a:srgbClr val="303C42"/>
                </a:solidFill>
              </a:rPr>
              <a:t>Content appropriate for duration of 75 minutes and matched to preferred submission type (live vs virtual)</a:t>
            </a:r>
            <a:endParaRPr sz="3600">
              <a:solidFill>
                <a:srgbClr val="303C42"/>
              </a:solidFill>
            </a:endParaRPr>
          </a:p>
          <a:p>
            <a:pPr marL="342900" marR="0" lvl="0" indent="-355600" algn="l" rtl="0">
              <a:lnSpc>
                <a:spcPct val="90000"/>
              </a:lnSpc>
              <a:spcBef>
                <a:spcPts val="1500"/>
              </a:spcBef>
              <a:spcAft>
                <a:spcPts val="0"/>
              </a:spcAft>
              <a:buClr>
                <a:srgbClr val="F1A218"/>
              </a:buClr>
              <a:buSzPts val="3600"/>
              <a:buFont typeface="Arial"/>
              <a:buChar char="•"/>
            </a:pPr>
            <a:r>
              <a:rPr lang="en-US" sz="3600">
                <a:solidFill>
                  <a:srgbClr val="303C42"/>
                </a:solidFill>
              </a:rPr>
              <a:t>A</a:t>
            </a:r>
            <a:r>
              <a:rPr lang="en-US" sz="3600">
                <a:solidFill>
                  <a:srgbClr val="303C42"/>
                </a:solidFill>
                <a:latin typeface="Arial"/>
                <a:ea typeface="Arial"/>
                <a:cs typeface="Arial"/>
                <a:sym typeface="Arial"/>
              </a:rPr>
              <a:t>bility to enrich participant engagement and interactivity</a:t>
            </a:r>
            <a:endParaRPr sz="3600">
              <a:solidFill>
                <a:srgbClr val="303C42"/>
              </a:solidFill>
              <a:latin typeface="Arial"/>
              <a:ea typeface="Arial"/>
              <a:cs typeface="Arial"/>
              <a:sym typeface="Arial"/>
            </a:endParaRPr>
          </a:p>
          <a:p>
            <a:pPr marL="1371600" marR="0" lvl="1" indent="-571500" algn="l" rtl="0">
              <a:lnSpc>
                <a:spcPct val="90000"/>
              </a:lnSpc>
              <a:spcBef>
                <a:spcPts val="1500"/>
              </a:spcBef>
              <a:spcAft>
                <a:spcPts val="0"/>
              </a:spcAft>
              <a:buClr>
                <a:srgbClr val="303C42"/>
              </a:buClr>
              <a:buSzPts val="3600"/>
              <a:buChar char="–"/>
            </a:pPr>
            <a:r>
              <a:rPr lang="en-US" sz="3600">
                <a:solidFill>
                  <a:srgbClr val="303C42"/>
                </a:solidFill>
              </a:rPr>
              <a:t>Especially considered for live presentations</a:t>
            </a:r>
            <a:endParaRPr sz="3600">
              <a:solidFill>
                <a:srgbClr val="303C42"/>
              </a:solidFill>
            </a:endParaRPr>
          </a:p>
          <a:p>
            <a:pPr marL="342900" marR="0" lvl="0" indent="-355600" algn="l" rtl="0">
              <a:lnSpc>
                <a:spcPct val="90000"/>
              </a:lnSpc>
              <a:spcBef>
                <a:spcPts val="1500"/>
              </a:spcBef>
              <a:spcAft>
                <a:spcPts val="0"/>
              </a:spcAft>
              <a:buClr>
                <a:srgbClr val="F1A218"/>
              </a:buClr>
              <a:buSzPts val="3600"/>
              <a:buFont typeface="Arial"/>
              <a:buChar char="•"/>
            </a:pPr>
            <a:r>
              <a:rPr lang="en-US" sz="3600">
                <a:solidFill>
                  <a:srgbClr val="303C42"/>
                </a:solidFill>
                <a:latin typeface="Arial"/>
                <a:ea typeface="Arial"/>
                <a:cs typeface="Arial"/>
                <a:sym typeface="Arial"/>
              </a:rPr>
              <a:t>Originality (not previously presented or published, unique topics and ideas) and diversity of topics</a:t>
            </a:r>
            <a:endParaRPr sz="2100"/>
          </a:p>
          <a:p>
            <a:pPr marL="685800" marR="0" lvl="0" indent="0" algn="l" rtl="0">
              <a:lnSpc>
                <a:spcPct val="90000"/>
              </a:lnSpc>
              <a:spcBef>
                <a:spcPts val="1500"/>
              </a:spcBef>
              <a:spcAft>
                <a:spcPts val="0"/>
              </a:spcAft>
              <a:buNone/>
            </a:pPr>
            <a:endParaRPr sz="21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3c7c9ab05e0_0_23"/>
          <p:cNvSpPr txBox="1">
            <a:spLocks noGrp="1"/>
          </p:cNvSpPr>
          <p:nvPr>
            <p:ph type="title" idx="4294967295"/>
          </p:nvPr>
        </p:nvSpPr>
        <p:spPr>
          <a:xfrm>
            <a:off x="996696" y="1868190"/>
            <a:ext cx="16706400" cy="1133100"/>
          </a:xfrm>
          <a:prstGeom prst="rect">
            <a:avLst/>
          </a:prstGeom>
          <a:noFill/>
          <a:ln>
            <a:noFill/>
          </a:ln>
        </p:spPr>
        <p:txBody>
          <a:bodyPr spcFirstLastPara="1" wrap="square" lIns="137150" tIns="68550" rIns="137150" bIns="68550" anchor="t" anchorCtr="0">
            <a:noAutofit/>
          </a:bodyPr>
          <a:lstStyle/>
          <a:p>
            <a:pPr marL="0" lvl="0" indent="0" algn="l" rtl="0">
              <a:lnSpc>
                <a:spcPct val="90000"/>
              </a:lnSpc>
              <a:spcBef>
                <a:spcPts val="0"/>
              </a:spcBef>
              <a:spcAft>
                <a:spcPts val="0"/>
              </a:spcAft>
              <a:buClr>
                <a:srgbClr val="303C42"/>
              </a:buClr>
              <a:buSzPts val="5400"/>
              <a:buFont typeface="Arial"/>
              <a:buNone/>
            </a:pPr>
            <a:r>
              <a:rPr lang="en-US" sz="5400"/>
              <a:t>What are the features of a well written abstract proposal?</a:t>
            </a:r>
            <a:endParaRPr/>
          </a:p>
        </p:txBody>
      </p:sp>
      <p:sp>
        <p:nvSpPr>
          <p:cNvPr id="114" name="Google Shape;114;g3c7c9ab05e0_0_23"/>
          <p:cNvSpPr txBox="1"/>
          <p:nvPr/>
        </p:nvSpPr>
        <p:spPr>
          <a:xfrm>
            <a:off x="996696" y="2895940"/>
            <a:ext cx="15773400" cy="5669700"/>
          </a:xfrm>
          <a:prstGeom prst="rect">
            <a:avLst/>
          </a:prstGeom>
          <a:noFill/>
          <a:ln>
            <a:noFill/>
          </a:ln>
        </p:spPr>
        <p:txBody>
          <a:bodyPr spcFirstLastPara="1" wrap="square" lIns="137150" tIns="68550" rIns="137150" bIns="68550" anchor="t" anchorCtr="0">
            <a:normAutofit fontScale="92500"/>
          </a:bodyPr>
          <a:lstStyle/>
          <a:p>
            <a:pPr marL="342900" marR="0" lvl="0" indent="-342900" algn="l" rtl="0">
              <a:lnSpc>
                <a:spcPct val="90000"/>
              </a:lnSpc>
              <a:spcBef>
                <a:spcPts val="0"/>
              </a:spcBef>
              <a:spcAft>
                <a:spcPts val="0"/>
              </a:spcAft>
              <a:buClr>
                <a:srgbClr val="F1A218"/>
              </a:buClr>
              <a:buSzPts val="3600"/>
              <a:buFont typeface="Arial"/>
              <a:buChar char="•"/>
            </a:pPr>
            <a:r>
              <a:rPr lang="en-US" sz="3600">
                <a:solidFill>
                  <a:srgbClr val="303C42"/>
                </a:solidFill>
                <a:latin typeface="Arial"/>
                <a:ea typeface="Arial"/>
                <a:cs typeface="Arial"/>
                <a:sym typeface="Arial"/>
              </a:rPr>
              <a:t>General Features  </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Well-organized </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Clearly defines the content and timeline/plan for the presentation</a:t>
            </a:r>
            <a:endParaRPr sz="2100"/>
          </a:p>
          <a:p>
            <a:pPr marL="342900" marR="0" lvl="0" indent="-342900" algn="l" rtl="0">
              <a:lnSpc>
                <a:spcPct val="90000"/>
              </a:lnSpc>
              <a:spcBef>
                <a:spcPts val="1500"/>
              </a:spcBef>
              <a:spcAft>
                <a:spcPts val="0"/>
              </a:spcAft>
              <a:buClr>
                <a:srgbClr val="F1A218"/>
              </a:buClr>
              <a:buSzPts val="3600"/>
              <a:buFont typeface="Arial"/>
              <a:buChar char="•"/>
            </a:pPr>
            <a:r>
              <a:rPr lang="en-US" sz="3600">
                <a:solidFill>
                  <a:srgbClr val="303C42"/>
                </a:solidFill>
                <a:latin typeface="Arial"/>
                <a:ea typeface="Arial"/>
                <a:cs typeface="Arial"/>
                <a:sym typeface="Arial"/>
              </a:rPr>
              <a:t>Background</a:t>
            </a:r>
            <a:endParaRPr sz="2100"/>
          </a:p>
          <a:p>
            <a:pPr marL="342900" marR="0" lvl="0" indent="-342900" algn="l" rtl="0">
              <a:lnSpc>
                <a:spcPct val="90000"/>
              </a:lnSpc>
              <a:spcBef>
                <a:spcPts val="1500"/>
              </a:spcBef>
              <a:spcAft>
                <a:spcPts val="0"/>
              </a:spcAft>
              <a:buClr>
                <a:srgbClr val="F1A218"/>
              </a:buClr>
              <a:buSzPts val="3600"/>
              <a:buFont typeface="Arial"/>
              <a:buChar char="•"/>
            </a:pPr>
            <a:r>
              <a:rPr lang="en-US" sz="3600">
                <a:solidFill>
                  <a:srgbClr val="303C42"/>
                </a:solidFill>
                <a:latin typeface="Arial"/>
                <a:ea typeface="Arial"/>
                <a:cs typeface="Arial"/>
                <a:sym typeface="Arial"/>
              </a:rPr>
              <a:t>Content outline</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Individual speaker topics (what value does the speaker bring; why is the speaker the right person, with the right role, and at the right time to discuss this?)</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Timeline (who does what?)</a:t>
            </a:r>
            <a:endParaRPr sz="3000" b="0" i="0" u="none" strike="noStrike" cap="none">
              <a:solidFill>
                <a:srgbClr val="303C42"/>
              </a:solidFill>
              <a:latin typeface="Arial"/>
              <a:ea typeface="Arial"/>
              <a:cs typeface="Arial"/>
              <a:sym typeface="Arial"/>
            </a:endParaRPr>
          </a:p>
          <a:p>
            <a:pPr marL="787400" marR="0" lvl="1" indent="-431800" algn="l" rtl="0">
              <a:lnSpc>
                <a:spcPct val="90000"/>
              </a:lnSpc>
              <a:spcBef>
                <a:spcPts val="800"/>
              </a:spcBef>
              <a:spcAft>
                <a:spcPts val="0"/>
              </a:spcAft>
              <a:buClr>
                <a:srgbClr val="303C42"/>
              </a:buClr>
              <a:buSzPts val="3000"/>
              <a:buChar char="–"/>
            </a:pPr>
            <a:r>
              <a:rPr lang="en-US" sz="3000">
                <a:solidFill>
                  <a:srgbClr val="303C42"/>
                </a:solidFill>
              </a:rPr>
              <a:t>Interactivity highlighted</a:t>
            </a:r>
            <a:endParaRPr sz="3000">
              <a:solidFill>
                <a:srgbClr val="303C42"/>
              </a:solidFill>
            </a:endParaRPr>
          </a:p>
          <a:p>
            <a:pPr marL="342900" marR="0" lvl="0" indent="-342900" algn="l" rtl="0">
              <a:lnSpc>
                <a:spcPct val="90000"/>
              </a:lnSpc>
              <a:spcBef>
                <a:spcPts val="1500"/>
              </a:spcBef>
              <a:spcAft>
                <a:spcPts val="0"/>
              </a:spcAft>
              <a:buClr>
                <a:srgbClr val="F1A218"/>
              </a:buClr>
              <a:buSzPts val="3600"/>
              <a:buFont typeface="Arial"/>
              <a:buChar char="•"/>
            </a:pPr>
            <a:r>
              <a:rPr lang="en-US" sz="3600">
                <a:solidFill>
                  <a:srgbClr val="303C42"/>
                </a:solidFill>
                <a:latin typeface="Arial"/>
                <a:ea typeface="Arial"/>
                <a:cs typeface="Arial"/>
                <a:sym typeface="Arial"/>
              </a:rPr>
              <a:t>Learning objectives</a:t>
            </a:r>
            <a:endParaRPr sz="2100"/>
          </a:p>
          <a:p>
            <a:pPr marL="342900" marR="0" lvl="0" indent="-342900" algn="l" rtl="0">
              <a:lnSpc>
                <a:spcPct val="90000"/>
              </a:lnSpc>
              <a:spcBef>
                <a:spcPts val="1500"/>
              </a:spcBef>
              <a:spcAft>
                <a:spcPts val="0"/>
              </a:spcAft>
              <a:buClr>
                <a:srgbClr val="F1A218"/>
              </a:buClr>
              <a:buSzPts val="3600"/>
              <a:buFont typeface="Arial"/>
              <a:buChar char="•"/>
            </a:pPr>
            <a:r>
              <a:rPr lang="en-US" sz="3600">
                <a:solidFill>
                  <a:srgbClr val="303C42"/>
                </a:solidFill>
                <a:latin typeface="Arial"/>
                <a:ea typeface="Arial"/>
                <a:cs typeface="Arial"/>
                <a:sym typeface="Arial"/>
              </a:rPr>
              <a:t>500-word limit (includes references!)</a:t>
            </a:r>
            <a:endParaRPr sz="21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3c7c9ab05e0_0_43"/>
          <p:cNvSpPr txBox="1">
            <a:spLocks noGrp="1"/>
          </p:cNvSpPr>
          <p:nvPr>
            <p:ph type="title" idx="4294967295"/>
          </p:nvPr>
        </p:nvSpPr>
        <p:spPr>
          <a:xfrm>
            <a:off x="1257299" y="2375682"/>
            <a:ext cx="16285500" cy="11331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300"/>
              <a:buFont typeface="Arial"/>
              <a:buNone/>
            </a:pPr>
            <a:r>
              <a:rPr lang="en-US"/>
              <a:t>What type of abstracts are generally </a:t>
            </a:r>
            <a:r>
              <a:rPr lang="en-US" b="1"/>
              <a:t>not accepted?</a:t>
            </a:r>
            <a:endParaRPr b="1"/>
          </a:p>
        </p:txBody>
      </p:sp>
      <p:sp>
        <p:nvSpPr>
          <p:cNvPr id="121" name="Google Shape;121;g3c7c9ab05e0_0_43"/>
          <p:cNvSpPr txBox="1"/>
          <p:nvPr/>
        </p:nvSpPr>
        <p:spPr>
          <a:xfrm>
            <a:off x="1309150" y="3341201"/>
            <a:ext cx="15773400" cy="4623000"/>
          </a:xfrm>
          <a:prstGeom prst="rect">
            <a:avLst/>
          </a:prstGeom>
          <a:noFill/>
          <a:ln>
            <a:noFill/>
          </a:ln>
        </p:spPr>
        <p:txBody>
          <a:bodyPr spcFirstLastPara="1" wrap="square" lIns="137150" tIns="68550" rIns="137150" bIns="68550" anchor="t" anchorCtr="0">
            <a:noAutofit/>
          </a:bodyPr>
          <a:lstStyle/>
          <a:p>
            <a:pPr marL="342900" marR="0" lvl="0" indent="-342900" algn="l" rtl="0">
              <a:lnSpc>
                <a:spcPct val="90000"/>
              </a:lnSpc>
              <a:spcBef>
                <a:spcPts val="0"/>
              </a:spcBef>
              <a:spcAft>
                <a:spcPts val="0"/>
              </a:spcAft>
              <a:buClr>
                <a:srgbClr val="F1A218"/>
              </a:buClr>
              <a:buSzPts val="3600"/>
              <a:buFont typeface="Arial"/>
              <a:buChar char="•"/>
            </a:pPr>
            <a:r>
              <a:rPr lang="en-US" sz="3600">
                <a:solidFill>
                  <a:srgbClr val="303C42"/>
                </a:solidFill>
                <a:latin typeface="Arial"/>
                <a:ea typeface="Arial"/>
                <a:cs typeface="Arial"/>
                <a:sym typeface="Arial"/>
              </a:rPr>
              <a:t>Proposals that:</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Promote only one institution/program</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Lack clear learning objectives</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Session format does not match learning objectives</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Contain insufficient</a:t>
            </a:r>
            <a:r>
              <a:rPr lang="en-US" sz="3000">
                <a:solidFill>
                  <a:srgbClr val="303C42"/>
                </a:solidFill>
              </a:rPr>
              <a:t> </a:t>
            </a:r>
            <a:r>
              <a:rPr lang="en-US" sz="3000" b="0" i="0" u="none" strike="noStrike" cap="none">
                <a:solidFill>
                  <a:srgbClr val="303C42"/>
                </a:solidFill>
                <a:latin typeface="Arial"/>
                <a:ea typeface="Arial"/>
                <a:cs typeface="Arial"/>
                <a:sym typeface="Arial"/>
              </a:rPr>
              <a:t>content to fill 75 minutes (or overwhelming amount of content)</a:t>
            </a:r>
            <a:endParaRPr sz="2100"/>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Lack originality, complete repeat of prior </a:t>
            </a:r>
            <a:r>
              <a:rPr lang="en-US" sz="3000">
                <a:solidFill>
                  <a:srgbClr val="303C42"/>
                </a:solidFill>
              </a:rPr>
              <a:t>presentations </a:t>
            </a:r>
            <a:endParaRPr sz="3000">
              <a:solidFill>
                <a:srgbClr val="303C42"/>
              </a:solidFill>
            </a:endParaRPr>
          </a:p>
          <a:p>
            <a:pPr marL="787400" marR="0" lvl="1" indent="-431800" algn="l" rtl="0">
              <a:lnSpc>
                <a:spcPct val="90000"/>
              </a:lnSpc>
              <a:spcBef>
                <a:spcPts val="800"/>
              </a:spcBef>
              <a:spcAft>
                <a:spcPts val="0"/>
              </a:spcAft>
              <a:buClr>
                <a:srgbClr val="F1A218"/>
              </a:buClr>
              <a:buSzPts val="3000"/>
              <a:buFont typeface="NTR"/>
              <a:buChar char="–"/>
            </a:pPr>
            <a:r>
              <a:rPr lang="en-US" sz="3000" b="0" i="0" u="none" strike="noStrike" cap="none">
                <a:solidFill>
                  <a:srgbClr val="303C42"/>
                </a:solidFill>
                <a:latin typeface="Arial"/>
                <a:ea typeface="Arial"/>
                <a:cs typeface="Arial"/>
                <a:sym typeface="Arial"/>
              </a:rPr>
              <a:t>Single case reports or otherwise more appropriate for another format </a:t>
            </a:r>
            <a:endParaRPr sz="21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c7d25d6703_0_17"/>
          <p:cNvSpPr txBox="1">
            <a:spLocks noGrp="1"/>
          </p:cNvSpPr>
          <p:nvPr>
            <p:ph type="title" idx="4294967295"/>
          </p:nvPr>
        </p:nvSpPr>
        <p:spPr>
          <a:xfrm>
            <a:off x="1257299" y="2375682"/>
            <a:ext cx="16285500" cy="11331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300"/>
              <a:buFont typeface="Arial"/>
              <a:buNone/>
            </a:pPr>
            <a:r>
              <a:rPr lang="en-US"/>
              <a:t>Examples of Well-Written Abstracts</a:t>
            </a:r>
            <a:endParaRPr b="1"/>
          </a:p>
        </p:txBody>
      </p:sp>
      <p:sp>
        <p:nvSpPr>
          <p:cNvPr id="128" name="Google Shape;128;g3c7d25d6703_0_17"/>
          <p:cNvSpPr txBox="1"/>
          <p:nvPr/>
        </p:nvSpPr>
        <p:spPr>
          <a:xfrm>
            <a:off x="1309150" y="3341201"/>
            <a:ext cx="15773400" cy="4623000"/>
          </a:xfrm>
          <a:prstGeom prst="rect">
            <a:avLst/>
          </a:prstGeom>
          <a:noFill/>
          <a:ln>
            <a:noFill/>
          </a:ln>
        </p:spPr>
        <p:txBody>
          <a:bodyPr spcFirstLastPara="1" wrap="square" lIns="137150" tIns="68550" rIns="137150" bIns="68550" anchor="t" anchorCtr="0">
            <a:noAutofit/>
          </a:bodyPr>
          <a:lstStyle/>
          <a:p>
            <a:pPr marL="342900" marR="0" lvl="0" indent="-247650" algn="l" rtl="0">
              <a:lnSpc>
                <a:spcPct val="90000"/>
              </a:lnSpc>
              <a:spcBef>
                <a:spcPts val="0"/>
              </a:spcBef>
              <a:spcAft>
                <a:spcPts val="0"/>
              </a:spcAft>
              <a:buClr>
                <a:srgbClr val="F1A218"/>
              </a:buClr>
              <a:buSzPts val="2100"/>
              <a:buFont typeface="Arial"/>
              <a:buChar char="•"/>
            </a:pPr>
            <a:r>
              <a:rPr lang="en-US" sz="2100" u="sng">
                <a:solidFill>
                  <a:schemeClr val="hlink"/>
                </a:solidFill>
                <a:hlinkClick r:id="rId3"/>
              </a:rPr>
              <a:t>Where Do We Go From Here? Understanding the Anti-DEI Movement and Igniting a DEI (R)Evolution Through CL Practice and Education - a DEI Subcommittee Sponsored Workshop </a:t>
            </a:r>
            <a:endParaRPr sz="2100">
              <a:solidFill>
                <a:srgbClr val="303C42"/>
              </a:solidFill>
            </a:endParaRPr>
          </a:p>
          <a:p>
            <a:pPr marL="1371600" marR="0" lvl="1" indent="-476250" algn="l" rtl="0">
              <a:lnSpc>
                <a:spcPct val="90000"/>
              </a:lnSpc>
              <a:spcBef>
                <a:spcPts val="0"/>
              </a:spcBef>
              <a:spcAft>
                <a:spcPts val="0"/>
              </a:spcAft>
              <a:buClr>
                <a:srgbClr val="303C42"/>
              </a:buClr>
              <a:buSzPts val="2100"/>
              <a:buChar char="–"/>
            </a:pPr>
            <a:r>
              <a:rPr lang="en-US" sz="2100">
                <a:solidFill>
                  <a:srgbClr val="303C42"/>
                </a:solidFill>
              </a:rPr>
              <a:t>Highly topical/timely, discusses benefits (and misapplication) of DEI principles to medicine and medical education,  discusses transformation from 20teens era DEI movement to virtue ethics, long period dedicated to discussion</a:t>
            </a:r>
            <a:endParaRPr sz="2100">
              <a:solidFill>
                <a:srgbClr val="303C42"/>
              </a:solidFill>
            </a:endParaRPr>
          </a:p>
          <a:p>
            <a:pPr marL="685800" marR="0" lvl="0" indent="0" algn="l" rtl="0">
              <a:lnSpc>
                <a:spcPct val="90000"/>
              </a:lnSpc>
              <a:spcBef>
                <a:spcPts val="0"/>
              </a:spcBef>
              <a:spcAft>
                <a:spcPts val="0"/>
              </a:spcAft>
              <a:buNone/>
            </a:pPr>
            <a:endParaRPr sz="2100">
              <a:solidFill>
                <a:srgbClr val="303C42"/>
              </a:solidFill>
            </a:endParaRPr>
          </a:p>
          <a:p>
            <a:pPr marL="342900" marR="0" lvl="0" indent="-247650" algn="l" rtl="0">
              <a:lnSpc>
                <a:spcPct val="90000"/>
              </a:lnSpc>
              <a:spcBef>
                <a:spcPts val="0"/>
              </a:spcBef>
              <a:spcAft>
                <a:spcPts val="0"/>
              </a:spcAft>
              <a:buClr>
                <a:srgbClr val="F1A218"/>
              </a:buClr>
              <a:buSzPts val="2100"/>
              <a:buFont typeface="Arial"/>
              <a:buChar char="•"/>
            </a:pPr>
            <a:r>
              <a:rPr lang="en-US" sz="2100" u="sng">
                <a:solidFill>
                  <a:schemeClr val="hlink"/>
                </a:solidFill>
                <a:hlinkClick r:id="rId4"/>
              </a:rPr>
              <a:t>Substance Use in Cancer Care: Innovative Psychiatric Approaches for Complex Needs</a:t>
            </a:r>
            <a:endParaRPr sz="2100"/>
          </a:p>
          <a:p>
            <a:pPr marL="1371600" marR="0" lvl="1" indent="-476250" algn="l" rtl="0">
              <a:lnSpc>
                <a:spcPct val="90000"/>
              </a:lnSpc>
              <a:spcBef>
                <a:spcPts val="0"/>
              </a:spcBef>
              <a:spcAft>
                <a:spcPts val="0"/>
              </a:spcAft>
              <a:buSzPts val="2100"/>
              <a:buChar char="–"/>
            </a:pPr>
            <a:r>
              <a:rPr lang="en-US" sz="2100"/>
              <a:t>Did an excellent job outlining how CL psychiatrists are poised to care for a vulnerable population, laid out exactly what each presenter was responsible for, presented original data on trainee comfort level with buprenorphine in oncology population</a:t>
            </a:r>
            <a:endParaRPr sz="2100"/>
          </a:p>
          <a:p>
            <a:pPr marL="685800" marR="0" lvl="0" indent="0" algn="l" rtl="0">
              <a:lnSpc>
                <a:spcPct val="90000"/>
              </a:lnSpc>
              <a:spcBef>
                <a:spcPts val="0"/>
              </a:spcBef>
              <a:spcAft>
                <a:spcPts val="0"/>
              </a:spcAft>
              <a:buNone/>
            </a:pPr>
            <a:endParaRPr sz="2100"/>
          </a:p>
          <a:p>
            <a:pPr marL="342900" marR="0" lvl="0" indent="-247650" algn="l" rtl="0">
              <a:lnSpc>
                <a:spcPct val="90000"/>
              </a:lnSpc>
              <a:spcBef>
                <a:spcPts val="0"/>
              </a:spcBef>
              <a:spcAft>
                <a:spcPts val="0"/>
              </a:spcAft>
              <a:buSzPts val="2100"/>
              <a:buChar char="•"/>
            </a:pPr>
            <a:r>
              <a:rPr lang="en-US" sz="2100" u="sng">
                <a:solidFill>
                  <a:schemeClr val="hlink"/>
                </a:solidFill>
                <a:hlinkClick r:id="rId5"/>
              </a:rPr>
              <a:t>A Tale of Two Ketamines: Clinical Innovation and Controversy at the Intersection of Mood and Substance Use Disorders</a:t>
            </a:r>
            <a:endParaRPr sz="2100"/>
          </a:p>
          <a:p>
            <a:pPr marL="1371600" marR="0" lvl="1" indent="-476250" algn="l" rtl="0">
              <a:lnSpc>
                <a:spcPct val="90000"/>
              </a:lnSpc>
              <a:spcBef>
                <a:spcPts val="0"/>
              </a:spcBef>
              <a:spcAft>
                <a:spcPts val="0"/>
              </a:spcAft>
              <a:buSzPts val="2100"/>
              <a:buChar char="–"/>
            </a:pPr>
            <a:r>
              <a:rPr lang="en-US" sz="2100"/>
              <a:t>Laid out several interesting questions in first part of abstract (grabbed the reader), had a brief pharmacology review, covered a broad range of topics around ketamine use (misuse, depression, blurred boundaries in community), closed with cases and discussion. Unfortunately not CME eligible. </a:t>
            </a:r>
            <a:endParaRPr sz="21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pic>
        <p:nvPicPr>
          <p:cNvPr id="133" name="Google Shape;133;g3c7c9ab05e0_0_104"/>
          <p:cNvPicPr preferRelativeResize="0"/>
          <p:nvPr/>
        </p:nvPicPr>
        <p:blipFill>
          <a:blip r:embed="rId3">
            <a:alphaModFix/>
          </a:blip>
          <a:stretch>
            <a:fillRect/>
          </a:stretch>
        </p:blipFill>
        <p:spPr>
          <a:xfrm>
            <a:off x="690350" y="2817150"/>
            <a:ext cx="12101126" cy="6121276"/>
          </a:xfrm>
          <a:prstGeom prst="rect">
            <a:avLst/>
          </a:prstGeom>
          <a:noFill/>
          <a:ln>
            <a:noFill/>
          </a:ln>
        </p:spPr>
      </p:pic>
      <p:sp>
        <p:nvSpPr>
          <p:cNvPr id="134" name="Google Shape;134;g3c7c9ab05e0_0_104"/>
          <p:cNvSpPr txBox="1"/>
          <p:nvPr/>
        </p:nvSpPr>
        <p:spPr>
          <a:xfrm>
            <a:off x="435550" y="1503650"/>
            <a:ext cx="15368400" cy="183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3200">
              <a:solidFill>
                <a:schemeClr val="dk1"/>
              </a:solidFill>
              <a:latin typeface="Calibri"/>
              <a:ea typeface="Calibri"/>
              <a:cs typeface="Calibri"/>
              <a:sym typeface="Calibri"/>
            </a:endParaRPr>
          </a:p>
        </p:txBody>
      </p:sp>
      <p:sp>
        <p:nvSpPr>
          <p:cNvPr id="135" name="Google Shape;135;g3c7c9ab05e0_0_104"/>
          <p:cNvSpPr txBox="1">
            <a:spLocks noGrp="1"/>
          </p:cNvSpPr>
          <p:nvPr>
            <p:ph type="title" idx="4294967295"/>
          </p:nvPr>
        </p:nvSpPr>
        <p:spPr>
          <a:xfrm>
            <a:off x="572900" y="1503657"/>
            <a:ext cx="15773400" cy="1133100"/>
          </a:xfrm>
          <a:prstGeom prst="rect">
            <a:avLst/>
          </a:prstGeom>
          <a:noFill/>
          <a:ln>
            <a:noFill/>
          </a:ln>
        </p:spPr>
        <p:txBody>
          <a:bodyPr spcFirstLastPara="1" wrap="square" lIns="137150" tIns="68550" rIns="137150" bIns="68550" anchor="t" anchorCtr="0">
            <a:normAutofit/>
          </a:bodyPr>
          <a:lstStyle/>
          <a:p>
            <a:pPr marL="0" lvl="0" indent="0" algn="l" rtl="0">
              <a:lnSpc>
                <a:spcPct val="90000"/>
              </a:lnSpc>
              <a:spcBef>
                <a:spcPts val="0"/>
              </a:spcBef>
              <a:spcAft>
                <a:spcPts val="0"/>
              </a:spcAft>
              <a:buClr>
                <a:srgbClr val="303C42"/>
              </a:buClr>
              <a:buSzPts val="6600"/>
              <a:buFont typeface="Arial"/>
              <a:buNone/>
            </a:pPr>
            <a:r>
              <a:rPr lang="en-US" sz="6600"/>
              <a:t>Sample Review Process</a:t>
            </a:r>
            <a:endParaRPr/>
          </a:p>
        </p:txBody>
      </p:sp>
      <p:sp>
        <p:nvSpPr>
          <p:cNvPr id="136" name="Google Shape;136;g3c7c9ab05e0_0_104"/>
          <p:cNvSpPr txBox="1"/>
          <p:nvPr/>
        </p:nvSpPr>
        <p:spPr>
          <a:xfrm>
            <a:off x="12593175" y="2649038"/>
            <a:ext cx="5031600" cy="645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200">
                <a:solidFill>
                  <a:schemeClr val="dk1"/>
                </a:solidFill>
                <a:latin typeface="Calibri"/>
                <a:ea typeface="Calibri"/>
                <a:cs typeface="Calibri"/>
                <a:sym typeface="Calibri"/>
              </a:rPr>
              <a:t>Round 1:Volunteer reviewers (thank you!); 1-10 overall score</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3200">
              <a:solidFill>
                <a:schemeClr val="dk1"/>
              </a:solidFill>
              <a:latin typeface="Calibri"/>
              <a:ea typeface="Calibri"/>
              <a:cs typeface="Calibri"/>
              <a:sym typeface="Calibri"/>
            </a:endParaRPr>
          </a:p>
          <a:p>
            <a:pPr marL="0" lvl="0" indent="0" algn="l" rtl="0">
              <a:spcBef>
                <a:spcPts val="0"/>
              </a:spcBef>
              <a:spcAft>
                <a:spcPts val="0"/>
              </a:spcAft>
              <a:buNone/>
            </a:pPr>
            <a:r>
              <a:rPr lang="en-US" sz="3200">
                <a:solidFill>
                  <a:schemeClr val="dk1"/>
                </a:solidFill>
                <a:latin typeface="Calibri"/>
                <a:ea typeface="Calibri"/>
                <a:cs typeface="Calibri"/>
                <a:sym typeface="Calibri"/>
              </a:rPr>
              <a:t>Round 2: General Sessions Committee, 1-10 score and 4 separate subscales; consider score AND role of session in scientific program</a:t>
            </a:r>
            <a:endParaRPr sz="3200">
              <a:solidFill>
                <a:schemeClr val="dk1"/>
              </a:solidFill>
              <a:latin typeface="Calibri"/>
              <a:ea typeface="Calibri"/>
              <a:cs typeface="Calibri"/>
              <a:sym typeface="Calibri"/>
            </a:endParaRPr>
          </a:p>
        </p:txBody>
      </p:sp>
      <p:sp>
        <p:nvSpPr>
          <p:cNvPr id="137" name="Google Shape;137;g3c7c9ab05e0_0_104"/>
          <p:cNvSpPr/>
          <p:nvPr/>
        </p:nvSpPr>
        <p:spPr>
          <a:xfrm>
            <a:off x="8420400" y="6771575"/>
            <a:ext cx="373200" cy="2385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c7d25d6703_0_3"/>
          <p:cNvSpPr txBox="1">
            <a:spLocks noGrp="1"/>
          </p:cNvSpPr>
          <p:nvPr>
            <p:ph type="title" idx="4294967295"/>
          </p:nvPr>
        </p:nvSpPr>
        <p:spPr>
          <a:xfrm>
            <a:off x="780300" y="1639407"/>
            <a:ext cx="15773400" cy="1133100"/>
          </a:xfrm>
          <a:prstGeom prst="rect">
            <a:avLst/>
          </a:prstGeom>
          <a:noFill/>
          <a:ln>
            <a:noFill/>
          </a:ln>
        </p:spPr>
        <p:txBody>
          <a:bodyPr spcFirstLastPara="1" wrap="square" lIns="137150" tIns="68550" rIns="137150" bIns="68550" anchor="t" anchorCtr="0">
            <a:normAutofit fontScale="90000"/>
          </a:bodyPr>
          <a:lstStyle/>
          <a:p>
            <a:pPr marL="0" lvl="0" indent="0" algn="l" rtl="0">
              <a:lnSpc>
                <a:spcPct val="90000"/>
              </a:lnSpc>
              <a:spcBef>
                <a:spcPts val="0"/>
              </a:spcBef>
              <a:spcAft>
                <a:spcPts val="0"/>
              </a:spcAft>
              <a:buClr>
                <a:srgbClr val="303C42"/>
              </a:buClr>
              <a:buSzPct val="100000"/>
              <a:buFont typeface="Arial"/>
              <a:buNone/>
            </a:pPr>
            <a:r>
              <a:rPr lang="en-US" sz="6600"/>
              <a:t>Supplemental Questions (second round only!)</a:t>
            </a:r>
            <a:endParaRPr/>
          </a:p>
        </p:txBody>
      </p:sp>
      <p:sp>
        <p:nvSpPr>
          <p:cNvPr id="143" name="Google Shape;143;g3c7d25d6703_0_3"/>
          <p:cNvSpPr txBox="1"/>
          <p:nvPr/>
        </p:nvSpPr>
        <p:spPr>
          <a:xfrm>
            <a:off x="1185706" y="2830046"/>
            <a:ext cx="15773400" cy="5669700"/>
          </a:xfrm>
          <a:prstGeom prst="rect">
            <a:avLst/>
          </a:prstGeom>
          <a:noFill/>
          <a:ln>
            <a:noFill/>
          </a:ln>
        </p:spPr>
        <p:txBody>
          <a:bodyPr spcFirstLastPara="1" wrap="square" lIns="137150" tIns="68550" rIns="137150" bIns="68550" anchor="t" anchorCtr="0">
            <a:normAutofit fontScale="85000" lnSpcReduction="20000"/>
          </a:bodyPr>
          <a:lstStyle/>
          <a:p>
            <a:pPr marL="0" marR="0" lvl="0" indent="0" algn="l" rtl="0">
              <a:lnSpc>
                <a:spcPct val="90000"/>
              </a:lnSpc>
              <a:spcBef>
                <a:spcPts val="1500"/>
              </a:spcBef>
              <a:spcAft>
                <a:spcPts val="0"/>
              </a:spcAft>
              <a:buNone/>
            </a:pPr>
            <a:endParaRPr sz="3600">
              <a:solidFill>
                <a:srgbClr val="FF0000"/>
              </a:solidFill>
            </a:endParaRPr>
          </a:p>
          <a:p>
            <a:pPr marL="342900" marR="0" lvl="0" indent="-304165" algn="l" rtl="0">
              <a:lnSpc>
                <a:spcPct val="90000"/>
              </a:lnSpc>
              <a:spcBef>
                <a:spcPts val="1500"/>
              </a:spcBef>
              <a:spcAft>
                <a:spcPts val="0"/>
              </a:spcAft>
              <a:buClr>
                <a:srgbClr val="F1A218"/>
              </a:buClr>
              <a:buSzPct val="100000"/>
              <a:buFont typeface="Arial"/>
              <a:buChar char="•"/>
            </a:pPr>
            <a:r>
              <a:rPr lang="en-US" sz="3600">
                <a:solidFill>
                  <a:srgbClr val="303C42"/>
                </a:solidFill>
              </a:rPr>
              <a:t>On a scale of 1-4 (1 = minimally, 4 = extremely) Does this submission meaningfully incorporate the meeting theme or address a high-priority topic?</a:t>
            </a:r>
            <a:endParaRPr sz="3600">
              <a:solidFill>
                <a:srgbClr val="303C42"/>
              </a:solidFill>
            </a:endParaRPr>
          </a:p>
          <a:p>
            <a:pPr marL="342900" marR="0" lvl="0" indent="-304165" algn="l" rtl="0">
              <a:lnSpc>
                <a:spcPct val="90000"/>
              </a:lnSpc>
              <a:spcBef>
                <a:spcPts val="1500"/>
              </a:spcBef>
              <a:spcAft>
                <a:spcPts val="0"/>
              </a:spcAft>
              <a:buClr>
                <a:srgbClr val="F1A218"/>
              </a:buClr>
              <a:buSzPct val="100000"/>
              <a:buFont typeface="Arial"/>
              <a:buChar char="•"/>
            </a:pPr>
            <a:r>
              <a:rPr lang="en-US" sz="3600">
                <a:solidFill>
                  <a:srgbClr val="303C42"/>
                </a:solidFill>
              </a:rPr>
              <a:t>On a scale of 1-4 (1 = minimally, 4 = extremely), how relevant is this submission for practice of C-L psychiatry in inpatient and outpatient settings?</a:t>
            </a:r>
            <a:endParaRPr sz="3600">
              <a:solidFill>
                <a:srgbClr val="303C42"/>
              </a:solidFill>
            </a:endParaRPr>
          </a:p>
          <a:p>
            <a:pPr marL="342900" marR="0" lvl="0" indent="-304165" algn="l" rtl="0">
              <a:lnSpc>
                <a:spcPct val="90000"/>
              </a:lnSpc>
              <a:spcBef>
                <a:spcPts val="1500"/>
              </a:spcBef>
              <a:spcAft>
                <a:spcPts val="0"/>
              </a:spcAft>
              <a:buClr>
                <a:srgbClr val="F1A218"/>
              </a:buClr>
              <a:buSzPct val="100000"/>
              <a:buFont typeface="Arial"/>
              <a:buChar char="•"/>
            </a:pPr>
            <a:r>
              <a:rPr lang="en-US" sz="3600">
                <a:solidFill>
                  <a:srgbClr val="303C42"/>
                </a:solidFill>
              </a:rPr>
              <a:t>On a scale of 1-4 (1 = minimally, 4 = extremely), how novel is the topic of this submission?</a:t>
            </a:r>
            <a:endParaRPr sz="3600">
              <a:solidFill>
                <a:srgbClr val="303C42"/>
              </a:solidFill>
            </a:endParaRPr>
          </a:p>
          <a:p>
            <a:pPr marL="342900" marR="0" lvl="0" indent="-304165" algn="l" rtl="0">
              <a:lnSpc>
                <a:spcPct val="90000"/>
              </a:lnSpc>
              <a:spcBef>
                <a:spcPts val="1500"/>
              </a:spcBef>
              <a:spcAft>
                <a:spcPts val="0"/>
              </a:spcAft>
              <a:buClr>
                <a:srgbClr val="F1A218"/>
              </a:buClr>
              <a:buSzPct val="100000"/>
              <a:buFont typeface="Arial"/>
              <a:buChar char="•"/>
            </a:pPr>
            <a:r>
              <a:rPr lang="en-US" sz="3600">
                <a:solidFill>
                  <a:srgbClr val="303C42"/>
                </a:solidFill>
              </a:rPr>
              <a:t>On </a:t>
            </a:r>
            <a:r>
              <a:rPr lang="en-US" sz="3600">
                <a:solidFill>
                  <a:schemeClr val="dk1"/>
                </a:solidFill>
              </a:rPr>
              <a:t>a scale of 1-4 (1 = minimally, 4 = extremely), how much will this submission meaningfully enhance the depth and breadth of the CLP 20265 scientific program?</a:t>
            </a:r>
            <a:endParaRPr sz="3600">
              <a:solidFill>
                <a:srgbClr val="303C42"/>
              </a:solidFill>
            </a:endParaRPr>
          </a:p>
          <a:p>
            <a:pPr marL="1371600" lvl="1" indent="-441325" algn="l" rtl="0">
              <a:lnSpc>
                <a:spcPct val="90000"/>
              </a:lnSpc>
              <a:spcBef>
                <a:spcPts val="1500"/>
              </a:spcBef>
              <a:spcAft>
                <a:spcPts val="0"/>
              </a:spcAft>
              <a:buClr>
                <a:schemeClr val="dk1"/>
              </a:buClr>
              <a:buSzPct val="100000"/>
              <a:buChar char="–"/>
            </a:pPr>
            <a:r>
              <a:rPr lang="en-US" sz="2000">
                <a:solidFill>
                  <a:schemeClr val="dk1"/>
                </a:solidFill>
              </a:rPr>
              <a:t>For reference, submitters were asked to comment on how or why their submissions would advance the breadth and depth of the ACLP 2026 meeting through topics presented and/or speaker panel, with an explanation as follows: “ACLP remains committed to creating a welcoming and respectful community that reflects a broad range of perspectives and experiences, and encourages authors to do both of the following:‎ </a:t>
            </a:r>
            <a:endParaRPr sz="2000">
              <a:solidFill>
                <a:schemeClr val="dk1"/>
              </a:solidFill>
            </a:endParaRPr>
          </a:p>
          <a:p>
            <a:pPr marL="1371600" lvl="1" indent="-441325" algn="l" rtl="0">
              <a:lnSpc>
                <a:spcPct val="90000"/>
              </a:lnSpc>
              <a:spcBef>
                <a:spcPts val="1500"/>
              </a:spcBef>
              <a:spcAft>
                <a:spcPts val="0"/>
              </a:spcAft>
              <a:buClr>
                <a:schemeClr val="dk1"/>
              </a:buClr>
              <a:buSzPct val="100000"/>
              <a:buChar char="–"/>
            </a:pPr>
            <a:r>
              <a:rPr lang="en-US" sz="2000">
                <a:solidFill>
                  <a:schemeClr val="dk1"/>
                </a:solidFill>
              </a:rPr>
              <a:t>1. Provide balanced information regarding presentation, including, but not limited to, how the topic affects communities with less representation in research or individuals from marginalized groups, as well as gaps in research, access, or outcomes.‎ ‎2. Include speaker panels that reflect the breadth of our diverse Academy membership, with participation from speakers of differing identities, professional backgrounds, geographies, institutions, and career stages.‎”</a:t>
            </a:r>
            <a:endParaRPr sz="2000">
              <a:solidFill>
                <a:schemeClr val="dk1"/>
              </a:solidFill>
            </a:endParaRPr>
          </a:p>
          <a:p>
            <a:pPr marL="685800" marR="0" lvl="0" indent="0" algn="l" rtl="0">
              <a:lnSpc>
                <a:spcPct val="90000"/>
              </a:lnSpc>
              <a:spcBef>
                <a:spcPts val="1500"/>
              </a:spcBef>
              <a:spcAft>
                <a:spcPts val="0"/>
              </a:spcAft>
              <a:buNone/>
            </a:pPr>
            <a:endParaRPr sz="21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30630-C04C-0CFE-AD49-3F1DC28DC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BA3D29-748C-D075-409E-6190AD42C44E}"/>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grpSp>
        <p:nvGrpSpPr>
          <p:cNvPr id="26" name="Group 25">
            <a:extLst>
              <a:ext uri="{FF2B5EF4-FFF2-40B4-BE49-F238E27FC236}">
                <a16:creationId xmlns:a16="http://schemas.microsoft.com/office/drawing/2014/main" id="{77E172B4-D802-E09A-4981-C69B372CCE3F}"/>
              </a:ext>
            </a:extLst>
          </p:cNvPr>
          <p:cNvGrpSpPr/>
          <p:nvPr/>
        </p:nvGrpSpPr>
        <p:grpSpPr>
          <a:xfrm>
            <a:off x="438150" y="2628900"/>
            <a:ext cx="17411700" cy="6934200"/>
            <a:chOff x="266700" y="2628900"/>
            <a:chExt cx="17754600" cy="6934200"/>
          </a:xfrm>
        </p:grpSpPr>
        <p:sp>
          <p:nvSpPr>
            <p:cNvPr id="22" name="Rounded Rectangle 21">
              <a:extLst>
                <a:ext uri="{FF2B5EF4-FFF2-40B4-BE49-F238E27FC236}">
                  <a16:creationId xmlns:a16="http://schemas.microsoft.com/office/drawing/2014/main" id="{E82F5AF1-360C-1E3B-E89A-AA200E1375F6}"/>
                </a:ext>
              </a:extLst>
            </p:cNvPr>
            <p:cNvSpPr/>
            <p:nvPr/>
          </p:nvSpPr>
          <p:spPr>
            <a:xfrm>
              <a:off x="266700" y="2628900"/>
              <a:ext cx="17754600" cy="6934200"/>
            </a:xfrm>
            <a:prstGeom prst="roundRect">
              <a:avLst>
                <a:gd name="adj" fmla="val 5693"/>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Freeform 7">
              <a:extLst>
                <a:ext uri="{FF2B5EF4-FFF2-40B4-BE49-F238E27FC236}">
                  <a16:creationId xmlns:a16="http://schemas.microsoft.com/office/drawing/2014/main" id="{19E64879-FCEE-E8EE-ADDB-C13B9BDD7C49}"/>
                </a:ext>
              </a:extLst>
            </p:cNvPr>
            <p:cNvSpPr/>
            <p:nvPr/>
          </p:nvSpPr>
          <p:spPr>
            <a:xfrm>
              <a:off x="3086100" y="3238500"/>
              <a:ext cx="14401800" cy="1271270"/>
            </a:xfrm>
            <a:custGeom>
              <a:avLst/>
              <a:gdLst>
                <a:gd name="csX0" fmla="*/ 0 w 13472160"/>
                <a:gd name="csY0" fmla="*/ 127127 h 1271270"/>
                <a:gd name="csX1" fmla="*/ 127127 w 13472160"/>
                <a:gd name="csY1" fmla="*/ 0 h 1271270"/>
                <a:gd name="csX2" fmla="*/ 13345033 w 13472160"/>
                <a:gd name="csY2" fmla="*/ 0 h 1271270"/>
                <a:gd name="csX3" fmla="*/ 13472160 w 13472160"/>
                <a:gd name="csY3" fmla="*/ 127127 h 1271270"/>
                <a:gd name="csX4" fmla="*/ 13472160 w 13472160"/>
                <a:gd name="csY4" fmla="*/ 1144143 h 1271270"/>
                <a:gd name="csX5" fmla="*/ 13345033 w 13472160"/>
                <a:gd name="csY5" fmla="*/ 1271270 h 1271270"/>
                <a:gd name="csX6" fmla="*/ 127127 w 13472160"/>
                <a:gd name="csY6" fmla="*/ 1271270 h 1271270"/>
                <a:gd name="csX7" fmla="*/ 0 w 13472160"/>
                <a:gd name="csY7" fmla="*/ 1144143 h 1271270"/>
                <a:gd name="csX8" fmla="*/ 0 w 13472160"/>
                <a:gd name="csY8" fmla="*/ 127127 h 127127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3472160" h="1271270">
                  <a:moveTo>
                    <a:pt x="0" y="127127"/>
                  </a:moveTo>
                  <a:cubicBezTo>
                    <a:pt x="0" y="56917"/>
                    <a:pt x="56917" y="0"/>
                    <a:pt x="127127" y="0"/>
                  </a:cubicBezTo>
                  <a:lnTo>
                    <a:pt x="13345033" y="0"/>
                  </a:lnTo>
                  <a:cubicBezTo>
                    <a:pt x="13415243" y="0"/>
                    <a:pt x="13472160" y="56917"/>
                    <a:pt x="13472160" y="127127"/>
                  </a:cubicBezTo>
                  <a:lnTo>
                    <a:pt x="13472160" y="1144143"/>
                  </a:lnTo>
                  <a:cubicBezTo>
                    <a:pt x="13472160" y="1214353"/>
                    <a:pt x="13415243" y="1271270"/>
                    <a:pt x="13345033" y="1271270"/>
                  </a:cubicBezTo>
                  <a:lnTo>
                    <a:pt x="127127" y="1271270"/>
                  </a:lnTo>
                  <a:cubicBezTo>
                    <a:pt x="56917" y="1271270"/>
                    <a:pt x="0" y="1214353"/>
                    <a:pt x="0" y="1144143"/>
                  </a:cubicBezTo>
                  <a:lnTo>
                    <a:pt x="0" y="127127"/>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162964" tIns="162964" rIns="0" bIns="162964" numCol="1" spcCol="1270" anchor="ctr" anchorCtr="0">
              <a:noAutofit/>
            </a:bodyPr>
            <a:lstStyle/>
            <a:p>
              <a:pPr marL="0" lvl="0" indent="0" algn="l" defTabSz="1466850">
                <a:lnSpc>
                  <a:spcPct val="90000"/>
                </a:lnSpc>
                <a:spcBef>
                  <a:spcPct val="0"/>
                </a:spcBef>
                <a:spcAft>
                  <a:spcPct val="35000"/>
                </a:spcAft>
                <a:buNone/>
              </a:pPr>
              <a:r>
                <a:rPr lang="en-US" sz="4800" kern="1200" dirty="0"/>
                <a:t>Identify topics relevant to your submission</a:t>
              </a:r>
            </a:p>
          </p:txBody>
        </p:sp>
        <p:sp>
          <p:nvSpPr>
            <p:cNvPr id="10" name="Freeform 9">
              <a:extLst>
                <a:ext uri="{FF2B5EF4-FFF2-40B4-BE49-F238E27FC236}">
                  <a16:creationId xmlns:a16="http://schemas.microsoft.com/office/drawing/2014/main" id="{541BEFB4-A358-C190-B380-A039448C3E67}"/>
                </a:ext>
              </a:extLst>
            </p:cNvPr>
            <p:cNvSpPr/>
            <p:nvPr/>
          </p:nvSpPr>
          <p:spPr>
            <a:xfrm>
              <a:off x="3086100" y="4740909"/>
              <a:ext cx="14401800" cy="1271270"/>
            </a:xfrm>
            <a:custGeom>
              <a:avLst/>
              <a:gdLst>
                <a:gd name="csX0" fmla="*/ 0 w 13472160"/>
                <a:gd name="csY0" fmla="*/ 127127 h 1271270"/>
                <a:gd name="csX1" fmla="*/ 127127 w 13472160"/>
                <a:gd name="csY1" fmla="*/ 0 h 1271270"/>
                <a:gd name="csX2" fmla="*/ 13345033 w 13472160"/>
                <a:gd name="csY2" fmla="*/ 0 h 1271270"/>
                <a:gd name="csX3" fmla="*/ 13472160 w 13472160"/>
                <a:gd name="csY3" fmla="*/ 127127 h 1271270"/>
                <a:gd name="csX4" fmla="*/ 13472160 w 13472160"/>
                <a:gd name="csY4" fmla="*/ 1144143 h 1271270"/>
                <a:gd name="csX5" fmla="*/ 13345033 w 13472160"/>
                <a:gd name="csY5" fmla="*/ 1271270 h 1271270"/>
                <a:gd name="csX6" fmla="*/ 127127 w 13472160"/>
                <a:gd name="csY6" fmla="*/ 1271270 h 1271270"/>
                <a:gd name="csX7" fmla="*/ 0 w 13472160"/>
                <a:gd name="csY7" fmla="*/ 1144143 h 1271270"/>
                <a:gd name="csX8" fmla="*/ 0 w 13472160"/>
                <a:gd name="csY8" fmla="*/ 127127 h 127127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3472160" h="1271270">
                  <a:moveTo>
                    <a:pt x="0" y="127127"/>
                  </a:moveTo>
                  <a:cubicBezTo>
                    <a:pt x="0" y="56917"/>
                    <a:pt x="56917" y="0"/>
                    <a:pt x="127127" y="0"/>
                  </a:cubicBezTo>
                  <a:lnTo>
                    <a:pt x="13345033" y="0"/>
                  </a:lnTo>
                  <a:cubicBezTo>
                    <a:pt x="13415243" y="0"/>
                    <a:pt x="13472160" y="56917"/>
                    <a:pt x="13472160" y="127127"/>
                  </a:cubicBezTo>
                  <a:lnTo>
                    <a:pt x="13472160" y="1144143"/>
                  </a:lnTo>
                  <a:cubicBezTo>
                    <a:pt x="13472160" y="1214353"/>
                    <a:pt x="13415243" y="1271270"/>
                    <a:pt x="13345033" y="1271270"/>
                  </a:cubicBezTo>
                  <a:lnTo>
                    <a:pt x="127127" y="1271270"/>
                  </a:lnTo>
                  <a:cubicBezTo>
                    <a:pt x="56917" y="1271270"/>
                    <a:pt x="0" y="1214353"/>
                    <a:pt x="0" y="1144143"/>
                  </a:cubicBezTo>
                  <a:lnTo>
                    <a:pt x="0" y="127127"/>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162964" tIns="162964" rIns="0" bIns="162964" numCol="1" spcCol="1270" anchor="ctr" anchorCtr="0">
              <a:noAutofit/>
            </a:bodyPr>
            <a:lstStyle/>
            <a:p>
              <a:pPr marL="0" lvl="0" indent="0" algn="l" defTabSz="1466850">
                <a:lnSpc>
                  <a:spcPct val="90000"/>
                </a:lnSpc>
                <a:spcBef>
                  <a:spcPct val="0"/>
                </a:spcBef>
                <a:spcAft>
                  <a:spcPct val="35000"/>
                </a:spcAft>
                <a:buNone/>
              </a:pPr>
              <a:r>
                <a:rPr lang="en-US" sz="4800" kern="1200" dirty="0"/>
                <a:t>Match submissions to appropriate reviewers</a:t>
              </a:r>
            </a:p>
          </p:txBody>
        </p:sp>
        <p:sp>
          <p:nvSpPr>
            <p:cNvPr id="12" name="Freeform 11">
              <a:extLst>
                <a:ext uri="{FF2B5EF4-FFF2-40B4-BE49-F238E27FC236}">
                  <a16:creationId xmlns:a16="http://schemas.microsoft.com/office/drawing/2014/main" id="{B72F46FA-8D66-A9FE-ACF7-A781C37144D2}"/>
                </a:ext>
              </a:extLst>
            </p:cNvPr>
            <p:cNvSpPr/>
            <p:nvPr/>
          </p:nvSpPr>
          <p:spPr>
            <a:xfrm>
              <a:off x="3086100" y="6243320"/>
              <a:ext cx="14401800" cy="1271270"/>
            </a:xfrm>
            <a:custGeom>
              <a:avLst/>
              <a:gdLst>
                <a:gd name="csX0" fmla="*/ 0 w 13472160"/>
                <a:gd name="csY0" fmla="*/ 127127 h 1271270"/>
                <a:gd name="csX1" fmla="*/ 127127 w 13472160"/>
                <a:gd name="csY1" fmla="*/ 0 h 1271270"/>
                <a:gd name="csX2" fmla="*/ 13345033 w 13472160"/>
                <a:gd name="csY2" fmla="*/ 0 h 1271270"/>
                <a:gd name="csX3" fmla="*/ 13472160 w 13472160"/>
                <a:gd name="csY3" fmla="*/ 127127 h 1271270"/>
                <a:gd name="csX4" fmla="*/ 13472160 w 13472160"/>
                <a:gd name="csY4" fmla="*/ 1144143 h 1271270"/>
                <a:gd name="csX5" fmla="*/ 13345033 w 13472160"/>
                <a:gd name="csY5" fmla="*/ 1271270 h 1271270"/>
                <a:gd name="csX6" fmla="*/ 127127 w 13472160"/>
                <a:gd name="csY6" fmla="*/ 1271270 h 1271270"/>
                <a:gd name="csX7" fmla="*/ 0 w 13472160"/>
                <a:gd name="csY7" fmla="*/ 1144143 h 1271270"/>
                <a:gd name="csX8" fmla="*/ 0 w 13472160"/>
                <a:gd name="csY8" fmla="*/ 127127 h 127127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3472160" h="1271270">
                  <a:moveTo>
                    <a:pt x="0" y="127127"/>
                  </a:moveTo>
                  <a:cubicBezTo>
                    <a:pt x="0" y="56917"/>
                    <a:pt x="56917" y="0"/>
                    <a:pt x="127127" y="0"/>
                  </a:cubicBezTo>
                  <a:lnTo>
                    <a:pt x="13345033" y="0"/>
                  </a:lnTo>
                  <a:cubicBezTo>
                    <a:pt x="13415243" y="0"/>
                    <a:pt x="13472160" y="56917"/>
                    <a:pt x="13472160" y="127127"/>
                  </a:cubicBezTo>
                  <a:lnTo>
                    <a:pt x="13472160" y="1144143"/>
                  </a:lnTo>
                  <a:cubicBezTo>
                    <a:pt x="13472160" y="1214353"/>
                    <a:pt x="13415243" y="1271270"/>
                    <a:pt x="13345033" y="1271270"/>
                  </a:cubicBezTo>
                  <a:lnTo>
                    <a:pt x="127127" y="1271270"/>
                  </a:lnTo>
                  <a:cubicBezTo>
                    <a:pt x="56917" y="1271270"/>
                    <a:pt x="0" y="1214353"/>
                    <a:pt x="0" y="1144143"/>
                  </a:cubicBezTo>
                  <a:lnTo>
                    <a:pt x="0" y="127127"/>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162964" tIns="162964" rIns="0" bIns="162964" numCol="1" spcCol="1270" anchor="ctr" anchorCtr="0">
              <a:noAutofit/>
            </a:bodyPr>
            <a:lstStyle/>
            <a:p>
              <a:pPr marL="0" lvl="0" indent="0" algn="l" defTabSz="1466850">
                <a:lnSpc>
                  <a:spcPct val="90000"/>
                </a:lnSpc>
                <a:spcBef>
                  <a:spcPct val="0"/>
                </a:spcBef>
                <a:spcAft>
                  <a:spcPct val="35000"/>
                </a:spcAft>
                <a:buNone/>
              </a:pPr>
              <a:r>
                <a:rPr lang="en-US" sz="4800" kern="1200" dirty="0"/>
                <a:t>Help attendees to find presentations of interest</a:t>
              </a:r>
            </a:p>
          </p:txBody>
        </p:sp>
        <p:sp>
          <p:nvSpPr>
            <p:cNvPr id="14" name="Freeform 13">
              <a:extLst>
                <a:ext uri="{FF2B5EF4-FFF2-40B4-BE49-F238E27FC236}">
                  <a16:creationId xmlns:a16="http://schemas.microsoft.com/office/drawing/2014/main" id="{69374665-9799-CF5E-5614-6F02E6C97BFF}"/>
                </a:ext>
              </a:extLst>
            </p:cNvPr>
            <p:cNvSpPr/>
            <p:nvPr/>
          </p:nvSpPr>
          <p:spPr>
            <a:xfrm>
              <a:off x="3086100" y="7745729"/>
              <a:ext cx="14401800" cy="1271270"/>
            </a:xfrm>
            <a:custGeom>
              <a:avLst/>
              <a:gdLst>
                <a:gd name="csX0" fmla="*/ 0 w 13472160"/>
                <a:gd name="csY0" fmla="*/ 127127 h 1271270"/>
                <a:gd name="csX1" fmla="*/ 127127 w 13472160"/>
                <a:gd name="csY1" fmla="*/ 0 h 1271270"/>
                <a:gd name="csX2" fmla="*/ 13345033 w 13472160"/>
                <a:gd name="csY2" fmla="*/ 0 h 1271270"/>
                <a:gd name="csX3" fmla="*/ 13472160 w 13472160"/>
                <a:gd name="csY3" fmla="*/ 127127 h 1271270"/>
                <a:gd name="csX4" fmla="*/ 13472160 w 13472160"/>
                <a:gd name="csY4" fmla="*/ 1144143 h 1271270"/>
                <a:gd name="csX5" fmla="*/ 13345033 w 13472160"/>
                <a:gd name="csY5" fmla="*/ 1271270 h 1271270"/>
                <a:gd name="csX6" fmla="*/ 127127 w 13472160"/>
                <a:gd name="csY6" fmla="*/ 1271270 h 1271270"/>
                <a:gd name="csX7" fmla="*/ 0 w 13472160"/>
                <a:gd name="csY7" fmla="*/ 1144143 h 1271270"/>
                <a:gd name="csX8" fmla="*/ 0 w 13472160"/>
                <a:gd name="csY8" fmla="*/ 127127 h 127127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3472160" h="1271270">
                  <a:moveTo>
                    <a:pt x="0" y="127127"/>
                  </a:moveTo>
                  <a:cubicBezTo>
                    <a:pt x="0" y="56917"/>
                    <a:pt x="56917" y="0"/>
                    <a:pt x="127127" y="0"/>
                  </a:cubicBezTo>
                  <a:lnTo>
                    <a:pt x="13345033" y="0"/>
                  </a:lnTo>
                  <a:cubicBezTo>
                    <a:pt x="13415243" y="0"/>
                    <a:pt x="13472160" y="56917"/>
                    <a:pt x="13472160" y="127127"/>
                  </a:cubicBezTo>
                  <a:lnTo>
                    <a:pt x="13472160" y="1144143"/>
                  </a:lnTo>
                  <a:cubicBezTo>
                    <a:pt x="13472160" y="1214353"/>
                    <a:pt x="13415243" y="1271270"/>
                    <a:pt x="13345033" y="1271270"/>
                  </a:cubicBezTo>
                  <a:lnTo>
                    <a:pt x="127127" y="1271270"/>
                  </a:lnTo>
                  <a:cubicBezTo>
                    <a:pt x="56917" y="1271270"/>
                    <a:pt x="0" y="1214353"/>
                    <a:pt x="0" y="1144143"/>
                  </a:cubicBezTo>
                  <a:lnTo>
                    <a:pt x="0" y="127127"/>
                  </a:lnTo>
                  <a:close/>
                </a:path>
              </a:pathLst>
            </a:cu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spcFirstLastPara="0" vert="horz" wrap="square" lIns="162964" tIns="162964" rIns="0" bIns="162964" numCol="1" spcCol="1270" anchor="ctr" anchorCtr="0">
              <a:noAutofit/>
            </a:bodyPr>
            <a:lstStyle/>
            <a:p>
              <a:pPr marL="0" lvl="0" indent="0" algn="l" defTabSz="1466850">
                <a:lnSpc>
                  <a:spcPct val="90000"/>
                </a:lnSpc>
                <a:spcBef>
                  <a:spcPct val="0"/>
                </a:spcBef>
                <a:spcAft>
                  <a:spcPct val="35000"/>
                </a:spcAft>
                <a:buNone/>
              </a:pPr>
              <a:r>
                <a:rPr lang="en-US" sz="4800" kern="1200" dirty="0"/>
                <a:t>View topic trends over time</a:t>
              </a:r>
            </a:p>
          </p:txBody>
        </p:sp>
        <p:sp>
          <p:nvSpPr>
            <p:cNvPr id="23" name="Rectangle 22">
              <a:extLst>
                <a:ext uri="{FF2B5EF4-FFF2-40B4-BE49-F238E27FC236}">
                  <a16:creationId xmlns:a16="http://schemas.microsoft.com/office/drawing/2014/main" id="{B42F67AD-D20C-72E1-8CF2-4156320FB811}"/>
                </a:ext>
              </a:extLst>
            </p:cNvPr>
            <p:cNvSpPr/>
            <p:nvPr/>
          </p:nvSpPr>
          <p:spPr>
            <a:xfrm>
              <a:off x="571501" y="3238500"/>
              <a:ext cx="1981200" cy="976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5400" dirty="0">
                  <a:solidFill>
                    <a:schemeClr val="tx1"/>
                  </a:solidFill>
                </a:rPr>
                <a:t>Goals</a:t>
              </a:r>
              <a:r>
                <a:rPr lang="en-US" sz="4400" dirty="0"/>
                <a:t>:</a:t>
              </a:r>
            </a:p>
          </p:txBody>
        </p:sp>
      </p:grpSp>
    </p:spTree>
    <p:extLst>
      <p:ext uri="{BB962C8B-B14F-4D97-AF65-F5344CB8AC3E}">
        <p14:creationId xmlns:p14="http://schemas.microsoft.com/office/powerpoint/2010/main" val="2846858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F6644-AB6E-807A-0053-823369D358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99381-3338-50F0-C7CD-8081752DBE75}"/>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grpSp>
        <p:nvGrpSpPr>
          <p:cNvPr id="4" name="Group 3">
            <a:extLst>
              <a:ext uri="{FF2B5EF4-FFF2-40B4-BE49-F238E27FC236}">
                <a16:creationId xmlns:a16="http://schemas.microsoft.com/office/drawing/2014/main" id="{4DAD1BD6-9EC8-CEFD-5284-916B2E962563}"/>
              </a:ext>
            </a:extLst>
          </p:cNvPr>
          <p:cNvGrpSpPr/>
          <p:nvPr/>
        </p:nvGrpSpPr>
        <p:grpSpPr>
          <a:xfrm>
            <a:off x="971550" y="2859263"/>
            <a:ext cx="16344900" cy="6780037"/>
            <a:chOff x="971550" y="2859263"/>
            <a:chExt cx="16344900" cy="3510912"/>
          </a:xfrm>
        </p:grpSpPr>
        <p:sp>
          <p:nvSpPr>
            <p:cNvPr id="5" name="Freeform: Shape 4">
              <a:extLst>
                <a:ext uri="{FF2B5EF4-FFF2-40B4-BE49-F238E27FC236}">
                  <a16:creationId xmlns:a16="http://schemas.microsoft.com/office/drawing/2014/main" id="{718F0EDC-71CE-7EEC-F6FF-4FF745C3D38C}"/>
                </a:ext>
              </a:extLst>
            </p:cNvPr>
            <p:cNvSpPr/>
            <p:nvPr/>
          </p:nvSpPr>
          <p:spPr>
            <a:xfrm>
              <a:off x="971550" y="2859263"/>
              <a:ext cx="16344900" cy="745192"/>
            </a:xfrm>
            <a:custGeom>
              <a:avLst/>
              <a:gdLst>
                <a:gd name="csX0" fmla="*/ 0 w 16344900"/>
                <a:gd name="csY0" fmla="*/ 184084 h 1104480"/>
                <a:gd name="csX1" fmla="*/ 184084 w 16344900"/>
                <a:gd name="csY1" fmla="*/ 0 h 1104480"/>
                <a:gd name="csX2" fmla="*/ 16160816 w 16344900"/>
                <a:gd name="csY2" fmla="*/ 0 h 1104480"/>
                <a:gd name="csX3" fmla="*/ 16344900 w 16344900"/>
                <a:gd name="csY3" fmla="*/ 184084 h 1104480"/>
                <a:gd name="csX4" fmla="*/ 16344900 w 16344900"/>
                <a:gd name="csY4" fmla="*/ 920396 h 1104480"/>
                <a:gd name="csX5" fmla="*/ 16160816 w 16344900"/>
                <a:gd name="csY5" fmla="*/ 1104480 h 1104480"/>
                <a:gd name="csX6" fmla="*/ 184084 w 16344900"/>
                <a:gd name="csY6" fmla="*/ 1104480 h 1104480"/>
                <a:gd name="csX7" fmla="*/ 0 w 16344900"/>
                <a:gd name="csY7" fmla="*/ 920396 h 1104480"/>
                <a:gd name="csX8" fmla="*/ 0 w 16344900"/>
                <a:gd name="csY8" fmla="*/ 184084 h 1104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6344900" h="1104480">
                  <a:moveTo>
                    <a:pt x="0" y="184084"/>
                  </a:moveTo>
                  <a:cubicBezTo>
                    <a:pt x="0" y="82417"/>
                    <a:pt x="82417" y="0"/>
                    <a:pt x="184084" y="0"/>
                  </a:cubicBezTo>
                  <a:lnTo>
                    <a:pt x="16160816" y="0"/>
                  </a:lnTo>
                  <a:cubicBezTo>
                    <a:pt x="16262483" y="0"/>
                    <a:pt x="16344900" y="82417"/>
                    <a:pt x="16344900" y="184084"/>
                  </a:cubicBezTo>
                  <a:lnTo>
                    <a:pt x="16344900" y="920396"/>
                  </a:lnTo>
                  <a:cubicBezTo>
                    <a:pt x="16344900" y="1022063"/>
                    <a:pt x="16262483" y="1104480"/>
                    <a:pt x="16160816" y="1104480"/>
                  </a:cubicBezTo>
                  <a:lnTo>
                    <a:pt x="184084" y="1104480"/>
                  </a:lnTo>
                  <a:cubicBezTo>
                    <a:pt x="82417" y="1104480"/>
                    <a:pt x="0" y="1022063"/>
                    <a:pt x="0" y="920396"/>
                  </a:cubicBezTo>
                  <a:lnTo>
                    <a:pt x="0" y="18408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6316" tIns="206316" rIns="206316" bIns="206316" numCol="1" spcCol="1270" anchor="ctr" anchorCtr="0">
              <a:noAutofit/>
            </a:bodyPr>
            <a:lstStyle/>
            <a:p>
              <a:pPr marL="0" lvl="0" indent="0" algn="l" defTabSz="1778000">
                <a:lnSpc>
                  <a:spcPct val="90000"/>
                </a:lnSpc>
                <a:spcBef>
                  <a:spcPct val="0"/>
                </a:spcBef>
                <a:spcAft>
                  <a:spcPct val="35000"/>
                </a:spcAft>
                <a:buNone/>
              </a:pPr>
              <a:r>
                <a:rPr lang="en-US" sz="4000" kern="1200" dirty="0"/>
                <a:t>New topics and keywords created for 2026</a:t>
              </a:r>
            </a:p>
          </p:txBody>
        </p:sp>
        <p:sp>
          <p:nvSpPr>
            <p:cNvPr id="6" name="Freeform: Shape 5">
              <a:extLst>
                <a:ext uri="{FF2B5EF4-FFF2-40B4-BE49-F238E27FC236}">
                  <a16:creationId xmlns:a16="http://schemas.microsoft.com/office/drawing/2014/main" id="{44529A1A-5D89-1EE1-B2C8-8E8FE861A79F}"/>
                </a:ext>
              </a:extLst>
            </p:cNvPr>
            <p:cNvSpPr/>
            <p:nvPr/>
          </p:nvSpPr>
          <p:spPr>
            <a:xfrm>
              <a:off x="971550" y="3744380"/>
              <a:ext cx="16344900" cy="2625795"/>
            </a:xfrm>
            <a:custGeom>
              <a:avLst/>
              <a:gdLst>
                <a:gd name="csX0" fmla="*/ 0 w 16344900"/>
                <a:gd name="csY0" fmla="*/ 0 h 2625795"/>
                <a:gd name="csX1" fmla="*/ 16344900 w 16344900"/>
                <a:gd name="csY1" fmla="*/ 0 h 2625795"/>
                <a:gd name="csX2" fmla="*/ 16344900 w 16344900"/>
                <a:gd name="csY2" fmla="*/ 2625795 h 2625795"/>
                <a:gd name="csX3" fmla="*/ 0 w 16344900"/>
                <a:gd name="csY3" fmla="*/ 2625795 h 2625795"/>
                <a:gd name="csX4" fmla="*/ 0 w 16344900"/>
                <a:gd name="csY4" fmla="*/ 0 h 2625795"/>
              </a:gdLst>
              <a:ahLst/>
              <a:cxnLst>
                <a:cxn ang="0">
                  <a:pos x="csX0" y="csY0"/>
                </a:cxn>
                <a:cxn ang="0">
                  <a:pos x="csX1" y="csY1"/>
                </a:cxn>
                <a:cxn ang="0">
                  <a:pos x="csX2" y="csY2"/>
                </a:cxn>
                <a:cxn ang="0">
                  <a:pos x="csX3" y="csY3"/>
                </a:cxn>
                <a:cxn ang="0">
                  <a:pos x="csX4" y="csY4"/>
                </a:cxn>
              </a:cxnLst>
              <a:rect l="l" t="t" r="r" b="b"/>
              <a:pathLst>
                <a:path w="16344900" h="2625795">
                  <a:moveTo>
                    <a:pt x="0" y="0"/>
                  </a:moveTo>
                  <a:lnTo>
                    <a:pt x="16344900" y="0"/>
                  </a:lnTo>
                  <a:lnTo>
                    <a:pt x="16344900" y="2625795"/>
                  </a:lnTo>
                  <a:lnTo>
                    <a:pt x="0" y="262579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18951" tIns="40640" rIns="227584" bIns="40640" numCol="1" spcCol="1270" anchor="t" anchorCtr="0">
              <a:noAutofit/>
            </a:bodyPr>
            <a:lstStyle/>
            <a:p>
              <a:pPr marL="285750" lvl="1" indent="-285750" algn="l" defTabSz="1422400">
                <a:lnSpc>
                  <a:spcPct val="90000"/>
                </a:lnSpc>
                <a:spcBef>
                  <a:spcPts val="1200"/>
                </a:spcBef>
                <a:spcAft>
                  <a:spcPct val="20000"/>
                </a:spcAft>
                <a:buFont typeface="Arial" panose="020B0604020202020204" pitchFamily="34" charset="0"/>
                <a:buChar char="•"/>
              </a:pPr>
              <a:r>
                <a:rPr lang="en-US" sz="3200" kern="1200" dirty="0"/>
                <a:t>General Session Subcommittee completed review </a:t>
              </a:r>
              <a:r>
                <a:rPr lang="en-US" sz="3200" dirty="0"/>
                <a:t>of a</a:t>
              </a:r>
              <a:r>
                <a:rPr lang="en-US" sz="3200" kern="1200" dirty="0"/>
                <a:t>ll abstract submissions from last five years reviewed with </a:t>
              </a:r>
              <a:r>
                <a:rPr lang="en-US" sz="3200" b="1" kern="1200" dirty="0">
                  <a:solidFill>
                    <a:schemeClr val="accent6"/>
                  </a:solidFill>
                </a:rPr>
                <a:t>goal to identify relevant keywords covering breadth of C-L psychiatry</a:t>
              </a:r>
            </a:p>
            <a:p>
              <a:pPr marL="285750" lvl="1" indent="-285750" algn="l" defTabSz="1422400">
                <a:lnSpc>
                  <a:spcPct val="90000"/>
                </a:lnSpc>
                <a:spcBef>
                  <a:spcPts val="1200"/>
                </a:spcBef>
                <a:spcAft>
                  <a:spcPct val="20000"/>
                </a:spcAft>
                <a:buFont typeface="Arial" panose="020B0604020202020204" pitchFamily="34" charset="0"/>
                <a:buChar char="•"/>
              </a:pPr>
              <a:r>
                <a:rPr lang="en-US" sz="3200" kern="1200" dirty="0">
                  <a:solidFill>
                    <a:schemeClr val="tx1"/>
                  </a:solidFill>
                </a:rPr>
                <a:t>Review identified</a:t>
              </a:r>
            </a:p>
            <a:p>
              <a:pPr marL="1085850" lvl="3" indent="-457200" defTabSz="1422400">
                <a:lnSpc>
                  <a:spcPct val="90000"/>
                </a:lnSpc>
                <a:spcBef>
                  <a:spcPts val="1200"/>
                </a:spcBef>
                <a:spcAft>
                  <a:spcPct val="20000"/>
                </a:spcAft>
                <a:buFont typeface="Wingdings" panose="05000000000000000000" pitchFamily="2" charset="2"/>
                <a:buChar char="§"/>
              </a:pPr>
              <a:r>
                <a:rPr lang="en-US" sz="3200" kern="1200" dirty="0"/>
                <a:t>55 keywords divided into 9 topic groups</a:t>
              </a:r>
            </a:p>
            <a:p>
              <a:pPr marL="0" lvl="1" indent="-285750" algn="l" defTabSz="1422400">
                <a:lnSpc>
                  <a:spcPct val="90000"/>
                </a:lnSpc>
                <a:spcBef>
                  <a:spcPts val="1200"/>
                </a:spcBef>
                <a:spcAft>
                  <a:spcPct val="20000"/>
                </a:spcAft>
                <a:buFont typeface="Arial" panose="020B0604020202020204" pitchFamily="34" charset="0"/>
                <a:buChar char="•"/>
              </a:pPr>
              <a:r>
                <a:rPr lang="en-US" sz="3200" kern="1200" dirty="0"/>
                <a:t>Submitters will not be able to create new keywords to avoid creating small niches</a:t>
              </a:r>
            </a:p>
          </p:txBody>
        </p:sp>
      </p:grpSp>
    </p:spTree>
    <p:extLst>
      <p:ext uri="{BB962C8B-B14F-4D97-AF65-F5344CB8AC3E}">
        <p14:creationId xmlns:p14="http://schemas.microsoft.com/office/powerpoint/2010/main" val="646563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45719-BEEA-D8F5-A40F-95682478323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4A2A43C-0436-8957-0DAD-CC62B6F9DCF6}"/>
              </a:ext>
            </a:extLst>
          </p:cNvPr>
          <p:cNvSpPr txBox="1">
            <a:spLocks/>
          </p:cNvSpPr>
          <p:nvPr/>
        </p:nvSpPr>
        <p:spPr>
          <a:xfrm>
            <a:off x="723900" y="17907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CLP 2026: Outline</a:t>
            </a:r>
          </a:p>
        </p:txBody>
      </p:sp>
      <p:sp>
        <p:nvSpPr>
          <p:cNvPr id="2" name="Content Placeholder 2">
            <a:extLst>
              <a:ext uri="{FF2B5EF4-FFF2-40B4-BE49-F238E27FC236}">
                <a16:creationId xmlns:a16="http://schemas.microsoft.com/office/drawing/2014/main" id="{1ED44DF6-DD6E-36FD-4C8D-E7BF5D5A7E5B}"/>
              </a:ext>
            </a:extLst>
          </p:cNvPr>
          <p:cNvSpPr txBox="1">
            <a:spLocks/>
          </p:cNvSpPr>
          <p:nvPr/>
        </p:nvSpPr>
        <p:spPr>
          <a:xfrm>
            <a:off x="1905000" y="3725863"/>
            <a:ext cx="15659100" cy="53800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Theme</a:t>
            </a:r>
          </a:p>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Timeline</a:t>
            </a:r>
          </a:p>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Highlights and clarifications</a:t>
            </a:r>
          </a:p>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Encouragement</a:t>
            </a:r>
          </a:p>
          <a:p>
            <a:pPr>
              <a:lnSpc>
                <a:spcPct val="90000"/>
              </a:lnSpc>
            </a:pPr>
            <a:endParaRPr lang="en-US" sz="2700" dirty="0"/>
          </a:p>
        </p:txBody>
      </p:sp>
    </p:spTree>
    <p:extLst>
      <p:ext uri="{BB962C8B-B14F-4D97-AF65-F5344CB8AC3E}">
        <p14:creationId xmlns:p14="http://schemas.microsoft.com/office/powerpoint/2010/main" val="583304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E3C45-189D-4C96-35B2-43AE88C5F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5CB0D-18ED-112E-4D36-2A24E9B8B4DE}"/>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grpSp>
        <p:nvGrpSpPr>
          <p:cNvPr id="4" name="Group 3">
            <a:extLst>
              <a:ext uri="{FF2B5EF4-FFF2-40B4-BE49-F238E27FC236}">
                <a16:creationId xmlns:a16="http://schemas.microsoft.com/office/drawing/2014/main" id="{152FE2B6-70DF-69A0-C65E-DF1E4BE578A3}"/>
              </a:ext>
            </a:extLst>
          </p:cNvPr>
          <p:cNvGrpSpPr/>
          <p:nvPr/>
        </p:nvGrpSpPr>
        <p:grpSpPr>
          <a:xfrm>
            <a:off x="971550" y="2859263"/>
            <a:ext cx="16344900" cy="6703837"/>
            <a:chOff x="971550" y="2859263"/>
            <a:chExt cx="16344900" cy="3510912"/>
          </a:xfrm>
        </p:grpSpPr>
        <p:sp>
          <p:nvSpPr>
            <p:cNvPr id="5" name="Freeform: Shape 4">
              <a:extLst>
                <a:ext uri="{FF2B5EF4-FFF2-40B4-BE49-F238E27FC236}">
                  <a16:creationId xmlns:a16="http://schemas.microsoft.com/office/drawing/2014/main" id="{BBCA7FB5-D1C7-15CD-65D2-72447C24F2D8}"/>
                </a:ext>
              </a:extLst>
            </p:cNvPr>
            <p:cNvSpPr/>
            <p:nvPr/>
          </p:nvSpPr>
          <p:spPr>
            <a:xfrm>
              <a:off x="971550" y="2859263"/>
              <a:ext cx="16344900" cy="745192"/>
            </a:xfrm>
            <a:custGeom>
              <a:avLst/>
              <a:gdLst>
                <a:gd name="csX0" fmla="*/ 0 w 16344900"/>
                <a:gd name="csY0" fmla="*/ 184084 h 1104480"/>
                <a:gd name="csX1" fmla="*/ 184084 w 16344900"/>
                <a:gd name="csY1" fmla="*/ 0 h 1104480"/>
                <a:gd name="csX2" fmla="*/ 16160816 w 16344900"/>
                <a:gd name="csY2" fmla="*/ 0 h 1104480"/>
                <a:gd name="csX3" fmla="*/ 16344900 w 16344900"/>
                <a:gd name="csY3" fmla="*/ 184084 h 1104480"/>
                <a:gd name="csX4" fmla="*/ 16344900 w 16344900"/>
                <a:gd name="csY4" fmla="*/ 920396 h 1104480"/>
                <a:gd name="csX5" fmla="*/ 16160816 w 16344900"/>
                <a:gd name="csY5" fmla="*/ 1104480 h 1104480"/>
                <a:gd name="csX6" fmla="*/ 184084 w 16344900"/>
                <a:gd name="csY6" fmla="*/ 1104480 h 1104480"/>
                <a:gd name="csX7" fmla="*/ 0 w 16344900"/>
                <a:gd name="csY7" fmla="*/ 920396 h 1104480"/>
                <a:gd name="csX8" fmla="*/ 0 w 16344900"/>
                <a:gd name="csY8" fmla="*/ 184084 h 1104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6344900" h="1104480">
                  <a:moveTo>
                    <a:pt x="0" y="184084"/>
                  </a:moveTo>
                  <a:cubicBezTo>
                    <a:pt x="0" y="82417"/>
                    <a:pt x="82417" y="0"/>
                    <a:pt x="184084" y="0"/>
                  </a:cubicBezTo>
                  <a:lnTo>
                    <a:pt x="16160816" y="0"/>
                  </a:lnTo>
                  <a:cubicBezTo>
                    <a:pt x="16262483" y="0"/>
                    <a:pt x="16344900" y="82417"/>
                    <a:pt x="16344900" y="184084"/>
                  </a:cubicBezTo>
                  <a:lnTo>
                    <a:pt x="16344900" y="920396"/>
                  </a:lnTo>
                  <a:cubicBezTo>
                    <a:pt x="16344900" y="1022063"/>
                    <a:pt x="16262483" y="1104480"/>
                    <a:pt x="16160816" y="1104480"/>
                  </a:cubicBezTo>
                  <a:lnTo>
                    <a:pt x="184084" y="1104480"/>
                  </a:lnTo>
                  <a:cubicBezTo>
                    <a:pt x="82417" y="1104480"/>
                    <a:pt x="0" y="1022063"/>
                    <a:pt x="0" y="920396"/>
                  </a:cubicBezTo>
                  <a:lnTo>
                    <a:pt x="0" y="184084"/>
                  </a:lnTo>
                  <a:close/>
                </a:path>
              </a:pathLst>
            </a:custGeom>
            <a:solidFill>
              <a:schemeClr val="accent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6316" tIns="206316" rIns="206316" bIns="206316" numCol="1" spcCol="1270" anchor="ctr" anchorCtr="0">
              <a:noAutofit/>
            </a:bodyPr>
            <a:lstStyle/>
            <a:p>
              <a:pPr marL="0" lvl="0" indent="0" algn="l" defTabSz="1778000">
                <a:lnSpc>
                  <a:spcPct val="90000"/>
                </a:lnSpc>
                <a:spcBef>
                  <a:spcPct val="0"/>
                </a:spcBef>
                <a:spcAft>
                  <a:spcPct val="35000"/>
                </a:spcAft>
                <a:buNone/>
              </a:pPr>
              <a:r>
                <a:rPr lang="en-US" sz="4000" kern="1200" dirty="0"/>
                <a:t>When submitting abstract, you will choose:</a:t>
              </a:r>
            </a:p>
          </p:txBody>
        </p:sp>
        <p:sp>
          <p:nvSpPr>
            <p:cNvPr id="6" name="Freeform: Shape 5">
              <a:extLst>
                <a:ext uri="{FF2B5EF4-FFF2-40B4-BE49-F238E27FC236}">
                  <a16:creationId xmlns:a16="http://schemas.microsoft.com/office/drawing/2014/main" id="{7AE79F9C-9BAE-F47B-1124-5B12FFC92953}"/>
                </a:ext>
              </a:extLst>
            </p:cNvPr>
            <p:cNvSpPr/>
            <p:nvPr/>
          </p:nvSpPr>
          <p:spPr>
            <a:xfrm>
              <a:off x="971550" y="3744380"/>
              <a:ext cx="16344900" cy="2625795"/>
            </a:xfrm>
            <a:custGeom>
              <a:avLst/>
              <a:gdLst>
                <a:gd name="csX0" fmla="*/ 0 w 16344900"/>
                <a:gd name="csY0" fmla="*/ 0 h 2625795"/>
                <a:gd name="csX1" fmla="*/ 16344900 w 16344900"/>
                <a:gd name="csY1" fmla="*/ 0 h 2625795"/>
                <a:gd name="csX2" fmla="*/ 16344900 w 16344900"/>
                <a:gd name="csY2" fmla="*/ 2625795 h 2625795"/>
                <a:gd name="csX3" fmla="*/ 0 w 16344900"/>
                <a:gd name="csY3" fmla="*/ 2625795 h 2625795"/>
                <a:gd name="csX4" fmla="*/ 0 w 16344900"/>
                <a:gd name="csY4" fmla="*/ 0 h 2625795"/>
              </a:gdLst>
              <a:ahLst/>
              <a:cxnLst>
                <a:cxn ang="0">
                  <a:pos x="csX0" y="csY0"/>
                </a:cxn>
                <a:cxn ang="0">
                  <a:pos x="csX1" y="csY1"/>
                </a:cxn>
                <a:cxn ang="0">
                  <a:pos x="csX2" y="csY2"/>
                </a:cxn>
                <a:cxn ang="0">
                  <a:pos x="csX3" y="csY3"/>
                </a:cxn>
                <a:cxn ang="0">
                  <a:pos x="csX4" y="csY4"/>
                </a:cxn>
              </a:cxnLst>
              <a:rect l="l" t="t" r="r" b="b"/>
              <a:pathLst>
                <a:path w="16344900" h="2625795">
                  <a:moveTo>
                    <a:pt x="0" y="0"/>
                  </a:moveTo>
                  <a:lnTo>
                    <a:pt x="16344900" y="0"/>
                  </a:lnTo>
                  <a:lnTo>
                    <a:pt x="16344900" y="2625795"/>
                  </a:lnTo>
                  <a:lnTo>
                    <a:pt x="0" y="262579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18951" tIns="40640" rIns="227584" bIns="40640" numCol="1" spcCol="1270" anchor="t" anchorCtr="0">
              <a:noAutofit/>
            </a:bodyPr>
            <a:lstStyle/>
            <a:p>
              <a:pPr marL="0" lvl="1" indent="-274320" algn="l" defTabSz="1422400">
                <a:lnSpc>
                  <a:spcPct val="90000"/>
                </a:lnSpc>
                <a:spcBef>
                  <a:spcPts val="1200"/>
                </a:spcBef>
                <a:spcAft>
                  <a:spcPct val="20000"/>
                </a:spcAft>
                <a:buFont typeface="Arial" panose="020B0604020202020204" pitchFamily="34" charset="0"/>
                <a:buChar char="•"/>
              </a:pPr>
              <a:r>
                <a:rPr lang="en-US" sz="3200" kern="1200" dirty="0"/>
                <a:t>One overall topic</a:t>
              </a:r>
            </a:p>
            <a:p>
              <a:pPr marL="0" lvl="1" indent="-274320" algn="l" defTabSz="1422400">
                <a:lnSpc>
                  <a:spcPct val="90000"/>
                </a:lnSpc>
                <a:spcBef>
                  <a:spcPts val="1200"/>
                </a:spcBef>
                <a:spcAft>
                  <a:spcPct val="20000"/>
                </a:spcAft>
                <a:buFont typeface="Arial" panose="020B0604020202020204" pitchFamily="34" charset="0"/>
                <a:buChar char="•"/>
              </a:pPr>
              <a:r>
                <a:rPr lang="en-US" sz="3200" kern="1200" dirty="0"/>
                <a:t>One primary keyword</a:t>
              </a:r>
            </a:p>
            <a:p>
              <a:pPr marL="0" lvl="1" indent="-274320" algn="l" defTabSz="1422400">
                <a:lnSpc>
                  <a:spcPct val="90000"/>
                </a:lnSpc>
                <a:spcBef>
                  <a:spcPts val="1200"/>
                </a:spcBef>
                <a:spcAft>
                  <a:spcPct val="20000"/>
                </a:spcAft>
                <a:buFont typeface="Arial" panose="020B0604020202020204" pitchFamily="34" charset="0"/>
                <a:buChar char="•"/>
              </a:pPr>
              <a:r>
                <a:rPr lang="en-US" sz="3200" kern="1200" dirty="0"/>
                <a:t>Two secondary keywords</a:t>
              </a:r>
            </a:p>
            <a:p>
              <a:pPr marL="285750" lvl="1" indent="-285750" defTabSz="1422400">
                <a:lnSpc>
                  <a:spcPct val="90000"/>
                </a:lnSpc>
                <a:spcBef>
                  <a:spcPts val="1200"/>
                </a:spcBef>
                <a:spcAft>
                  <a:spcPct val="20000"/>
                </a:spcAft>
                <a:buFont typeface="Arial" panose="020B0604020202020204" pitchFamily="34" charset="0"/>
                <a:buChar char="•"/>
              </a:pPr>
              <a:r>
                <a:rPr lang="en-US" sz="3200" dirty="0"/>
                <a:t>Note: Submitters will not be able to create new keywords to avoid creating small or redundant subgroups.</a:t>
              </a:r>
            </a:p>
          </p:txBody>
        </p:sp>
      </p:grpSp>
    </p:spTree>
    <p:extLst>
      <p:ext uri="{BB962C8B-B14F-4D97-AF65-F5344CB8AC3E}">
        <p14:creationId xmlns:p14="http://schemas.microsoft.com/office/powerpoint/2010/main" val="3539436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CF220-F808-D73D-C0B4-1EC0060217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8538CC-4935-24CC-70B9-7D92A79C014A}"/>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graphicFrame>
        <p:nvGraphicFramePr>
          <p:cNvPr id="3" name="Diagram 2">
            <a:extLst>
              <a:ext uri="{FF2B5EF4-FFF2-40B4-BE49-F238E27FC236}">
                <a16:creationId xmlns:a16="http://schemas.microsoft.com/office/drawing/2014/main" id="{23977F4E-0114-9C8A-128A-1A35BCF0A3F1}"/>
              </a:ext>
            </a:extLst>
          </p:cNvPr>
          <p:cNvGraphicFramePr/>
          <p:nvPr/>
        </p:nvGraphicFramePr>
        <p:xfrm>
          <a:off x="971550" y="2857500"/>
          <a:ext cx="16344900" cy="670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08527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51C52-939F-014D-AD79-CFEBBD8878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51FA4-399A-B60A-EB9F-629B8D4DEE02}"/>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3" name="Picture 2">
            <a:extLst>
              <a:ext uri="{FF2B5EF4-FFF2-40B4-BE49-F238E27FC236}">
                <a16:creationId xmlns:a16="http://schemas.microsoft.com/office/drawing/2014/main" id="{ED72924E-B485-C360-6145-FD6FFBD7EF7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86600" y="2463800"/>
            <a:ext cx="9762093" cy="7158013"/>
          </a:xfrm>
          <a:prstGeom prst="rect">
            <a:avLst/>
          </a:prstGeom>
        </p:spPr>
      </p:pic>
      <p:sp>
        <p:nvSpPr>
          <p:cNvPr id="7" name="Right Arrow Callout 6">
            <a:extLst>
              <a:ext uri="{FF2B5EF4-FFF2-40B4-BE49-F238E27FC236}">
                <a16:creationId xmlns:a16="http://schemas.microsoft.com/office/drawing/2014/main" id="{9A44B03A-EA22-12D7-2974-704CD9BFD257}"/>
              </a:ext>
            </a:extLst>
          </p:cNvPr>
          <p:cNvSpPr/>
          <p:nvPr/>
        </p:nvSpPr>
        <p:spPr>
          <a:xfrm>
            <a:off x="1473720" y="3490322"/>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65760">
              <a:spcBef>
                <a:spcPts val="2400"/>
              </a:spcBef>
            </a:pPr>
            <a:r>
              <a:rPr lang="en-US" sz="3600" dirty="0"/>
              <a:t>Walkthrough: Example session</a:t>
            </a:r>
          </a:p>
        </p:txBody>
      </p:sp>
    </p:spTree>
    <p:extLst>
      <p:ext uri="{BB962C8B-B14F-4D97-AF65-F5344CB8AC3E}">
        <p14:creationId xmlns:p14="http://schemas.microsoft.com/office/powerpoint/2010/main" val="3849531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286BB-FAFA-0FCD-A50A-45FFD33D7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E84A4-CB1B-7F93-2BCD-AE02FD1445C2}"/>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3" name="Picture 2">
            <a:extLst>
              <a:ext uri="{FF2B5EF4-FFF2-40B4-BE49-F238E27FC236}">
                <a16:creationId xmlns:a16="http://schemas.microsoft.com/office/drawing/2014/main" id="{3E2505EB-5FF7-8F29-77F6-20CFE1C2236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86600" y="2463800"/>
            <a:ext cx="9762093" cy="7158013"/>
          </a:xfrm>
          <a:prstGeom prst="rect">
            <a:avLst/>
          </a:prstGeom>
        </p:spPr>
      </p:pic>
      <p:sp>
        <p:nvSpPr>
          <p:cNvPr id="7" name="Right Arrow Callout 6">
            <a:extLst>
              <a:ext uri="{FF2B5EF4-FFF2-40B4-BE49-F238E27FC236}">
                <a16:creationId xmlns:a16="http://schemas.microsoft.com/office/drawing/2014/main" id="{C77EA609-1AE8-E539-195B-04C69EBDFDDA}"/>
              </a:ext>
            </a:extLst>
          </p:cNvPr>
          <p:cNvSpPr/>
          <p:nvPr/>
        </p:nvSpPr>
        <p:spPr>
          <a:xfrm>
            <a:off x="1473720" y="3490322"/>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65760">
              <a:spcBef>
                <a:spcPts val="2400"/>
              </a:spcBef>
            </a:pPr>
            <a:r>
              <a:rPr lang="en-US" sz="3600" dirty="0"/>
              <a:t>Walkthrough: Example session</a:t>
            </a:r>
          </a:p>
        </p:txBody>
      </p:sp>
      <p:sp>
        <p:nvSpPr>
          <p:cNvPr id="4" name="Rounded Rectangle 3">
            <a:extLst>
              <a:ext uri="{FF2B5EF4-FFF2-40B4-BE49-F238E27FC236}">
                <a16:creationId xmlns:a16="http://schemas.microsoft.com/office/drawing/2014/main" id="{02A46101-0B5D-32A1-EDCB-E40CA130A914}"/>
              </a:ext>
            </a:extLst>
          </p:cNvPr>
          <p:cNvSpPr/>
          <p:nvPr/>
        </p:nvSpPr>
        <p:spPr>
          <a:xfrm>
            <a:off x="7057103" y="2457655"/>
            <a:ext cx="5705168" cy="399845"/>
          </a:xfrm>
          <a:prstGeom prst="round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28816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5BE7D-3D10-36AE-62CE-09D1868AB2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B40D6-48E8-9A26-5F94-4EFBE0089E4B}"/>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8" name="Picture 7">
            <a:extLst>
              <a:ext uri="{FF2B5EF4-FFF2-40B4-BE49-F238E27FC236}">
                <a16:creationId xmlns:a16="http://schemas.microsoft.com/office/drawing/2014/main" id="{8C18B62B-CADC-1CCB-E407-47067AEAFEDB}"/>
              </a:ext>
            </a:extLst>
          </p:cNvPr>
          <p:cNvPicPr>
            <a:picLocks noChangeAspect="1"/>
          </p:cNvPicPr>
          <p:nvPr/>
        </p:nvPicPr>
        <p:blipFill>
          <a:blip r:embed="rId2"/>
          <a:srcRect b="26588"/>
          <a:stretch>
            <a:fillRect/>
          </a:stretch>
        </p:blipFill>
        <p:spPr>
          <a:xfrm>
            <a:off x="1219200" y="2324100"/>
            <a:ext cx="13563600" cy="7433389"/>
          </a:xfrm>
          <a:prstGeom prst="rect">
            <a:avLst/>
          </a:prstGeom>
        </p:spPr>
      </p:pic>
      <p:sp>
        <p:nvSpPr>
          <p:cNvPr id="9" name="Left Arrow Callout 8">
            <a:extLst>
              <a:ext uri="{FF2B5EF4-FFF2-40B4-BE49-F238E27FC236}">
                <a16:creationId xmlns:a16="http://schemas.microsoft.com/office/drawing/2014/main" id="{9B06BCF4-FDA2-8B17-BFE0-0113EB4AA8E2}"/>
              </a:ext>
            </a:extLst>
          </p:cNvPr>
          <p:cNvSpPr/>
          <p:nvPr/>
        </p:nvSpPr>
        <p:spPr>
          <a:xfrm>
            <a:off x="14935200" y="3105484"/>
            <a:ext cx="3048000" cy="1295400"/>
          </a:xfrm>
          <a:prstGeom prst="leftArrowCallout">
            <a:avLst>
              <a:gd name="adj1" fmla="val 27277"/>
              <a:gd name="adj2" fmla="val 25000"/>
              <a:gd name="adj3" fmla="val 25000"/>
              <a:gd name="adj4" fmla="val 79493"/>
            </a:avLst>
          </a:prstGeom>
          <a:solidFill>
            <a:srgbClr val="C2F1C8"/>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2800" dirty="0">
                <a:solidFill>
                  <a:schemeClr val="tx1"/>
                </a:solidFill>
              </a:rPr>
              <a:t>Full list online</a:t>
            </a:r>
          </a:p>
        </p:txBody>
      </p:sp>
    </p:spTree>
    <p:extLst>
      <p:ext uri="{BB962C8B-B14F-4D97-AF65-F5344CB8AC3E}">
        <p14:creationId xmlns:p14="http://schemas.microsoft.com/office/powerpoint/2010/main" val="2113312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8F3A4-4AD4-BD21-638C-4542CB9B2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16E11-685D-B4DB-B71D-A7159583F34A}"/>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10" name="Picture 9">
            <a:extLst>
              <a:ext uri="{FF2B5EF4-FFF2-40B4-BE49-F238E27FC236}">
                <a16:creationId xmlns:a16="http://schemas.microsoft.com/office/drawing/2014/main" id="{16A8914C-21A5-333B-2EEC-F57F6546BA7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86600" y="2463800"/>
            <a:ext cx="9762093" cy="7158013"/>
          </a:xfrm>
          <a:prstGeom prst="rect">
            <a:avLst/>
          </a:prstGeom>
        </p:spPr>
      </p:pic>
      <p:sp>
        <p:nvSpPr>
          <p:cNvPr id="9" name="Right Arrow Callout 8">
            <a:extLst>
              <a:ext uri="{FF2B5EF4-FFF2-40B4-BE49-F238E27FC236}">
                <a16:creationId xmlns:a16="http://schemas.microsoft.com/office/drawing/2014/main" id="{75560272-1BE5-EF92-4824-610F1B35BA3B}"/>
              </a:ext>
            </a:extLst>
          </p:cNvPr>
          <p:cNvSpPr/>
          <p:nvPr/>
        </p:nvSpPr>
        <p:spPr>
          <a:xfrm>
            <a:off x="1473720" y="5905500"/>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Choose </a:t>
            </a:r>
            <a:r>
              <a:rPr lang="en-US" sz="3600" b="1" u="sng" dirty="0"/>
              <a:t>topic</a:t>
            </a:r>
            <a:r>
              <a:rPr lang="en-US" sz="3600" dirty="0"/>
              <a:t> from dropdown list</a:t>
            </a:r>
          </a:p>
        </p:txBody>
      </p:sp>
    </p:spTree>
    <p:extLst>
      <p:ext uri="{BB962C8B-B14F-4D97-AF65-F5344CB8AC3E}">
        <p14:creationId xmlns:p14="http://schemas.microsoft.com/office/powerpoint/2010/main" val="36391727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C078C-FA4D-22B8-01D1-31B4C610DF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9C449-5561-91DC-0ED8-465AB66DAF6C}"/>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4" name="Picture 3">
            <a:extLst>
              <a:ext uri="{FF2B5EF4-FFF2-40B4-BE49-F238E27FC236}">
                <a16:creationId xmlns:a16="http://schemas.microsoft.com/office/drawing/2014/main" id="{86902614-5316-A617-CE57-9C66D6F7DAF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86600" y="2463800"/>
            <a:ext cx="9762093" cy="7158013"/>
          </a:xfrm>
          <a:prstGeom prst="rect">
            <a:avLst/>
          </a:prstGeom>
        </p:spPr>
      </p:pic>
      <p:sp>
        <p:nvSpPr>
          <p:cNvPr id="9" name="Right Arrow Callout 8">
            <a:extLst>
              <a:ext uri="{FF2B5EF4-FFF2-40B4-BE49-F238E27FC236}">
                <a16:creationId xmlns:a16="http://schemas.microsoft.com/office/drawing/2014/main" id="{392160F8-D126-D7F2-2C70-7AA43F8F2110}"/>
              </a:ext>
            </a:extLst>
          </p:cNvPr>
          <p:cNvSpPr/>
          <p:nvPr/>
        </p:nvSpPr>
        <p:spPr>
          <a:xfrm>
            <a:off x="1473720" y="6789713"/>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Choose </a:t>
            </a:r>
            <a:r>
              <a:rPr lang="en-US" sz="3600" b="1" u="sng" dirty="0"/>
              <a:t>primary keyword </a:t>
            </a:r>
            <a:r>
              <a:rPr lang="en-US" sz="3600" dirty="0"/>
              <a:t>from dropdown list</a:t>
            </a:r>
          </a:p>
        </p:txBody>
      </p:sp>
    </p:spTree>
    <p:extLst>
      <p:ext uri="{BB962C8B-B14F-4D97-AF65-F5344CB8AC3E}">
        <p14:creationId xmlns:p14="http://schemas.microsoft.com/office/powerpoint/2010/main" val="19365633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3686B-89B8-C230-EBEC-E07F84F6D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1AD72C-0A19-7CD1-7325-E510AA592A99}"/>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3" name="Picture 2">
            <a:extLst>
              <a:ext uri="{FF2B5EF4-FFF2-40B4-BE49-F238E27FC236}">
                <a16:creationId xmlns:a16="http://schemas.microsoft.com/office/drawing/2014/main" id="{5633C3B6-9350-02CE-90C5-0760CD61500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52968" y="2962374"/>
            <a:ext cx="10200960" cy="4362252"/>
          </a:xfrm>
          <a:prstGeom prst="rect">
            <a:avLst/>
          </a:prstGeom>
        </p:spPr>
      </p:pic>
      <p:sp>
        <p:nvSpPr>
          <p:cNvPr id="8" name="Right Arrow Callout 7">
            <a:extLst>
              <a:ext uri="{FF2B5EF4-FFF2-40B4-BE49-F238E27FC236}">
                <a16:creationId xmlns:a16="http://schemas.microsoft.com/office/drawing/2014/main" id="{E7F25217-C127-EB88-2257-820BFD21B2DB}"/>
              </a:ext>
            </a:extLst>
          </p:cNvPr>
          <p:cNvSpPr/>
          <p:nvPr/>
        </p:nvSpPr>
        <p:spPr>
          <a:xfrm>
            <a:off x="1473720" y="3911600"/>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Choose two </a:t>
            </a:r>
            <a:r>
              <a:rPr lang="en-US" sz="3600" b="1" u="sng" dirty="0"/>
              <a:t>secondary keywords</a:t>
            </a:r>
          </a:p>
        </p:txBody>
      </p:sp>
    </p:spTree>
    <p:extLst>
      <p:ext uri="{BB962C8B-B14F-4D97-AF65-F5344CB8AC3E}">
        <p14:creationId xmlns:p14="http://schemas.microsoft.com/office/powerpoint/2010/main" val="35405650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7805D-25B6-EACE-3FC7-9FB63EE9D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A7D24-B9EA-AC9D-CDA4-A637E8F98AC8}"/>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pic>
        <p:nvPicPr>
          <p:cNvPr id="3" name="Picture 2">
            <a:extLst>
              <a:ext uri="{FF2B5EF4-FFF2-40B4-BE49-F238E27FC236}">
                <a16:creationId xmlns:a16="http://schemas.microsoft.com/office/drawing/2014/main" id="{CBE5D77D-3D00-DCA6-E967-22AE4B0922A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52968" y="2962374"/>
            <a:ext cx="10200960" cy="4362252"/>
          </a:xfrm>
          <a:prstGeom prst="rect">
            <a:avLst/>
          </a:prstGeom>
        </p:spPr>
      </p:pic>
      <p:sp>
        <p:nvSpPr>
          <p:cNvPr id="8" name="Right Arrow Callout 7">
            <a:extLst>
              <a:ext uri="{FF2B5EF4-FFF2-40B4-BE49-F238E27FC236}">
                <a16:creationId xmlns:a16="http://schemas.microsoft.com/office/drawing/2014/main" id="{C8B7FB01-AEC0-F12B-3DAC-9B582FDF800F}"/>
              </a:ext>
            </a:extLst>
          </p:cNvPr>
          <p:cNvSpPr/>
          <p:nvPr/>
        </p:nvSpPr>
        <p:spPr>
          <a:xfrm>
            <a:off x="1473720" y="3911600"/>
            <a:ext cx="5705168" cy="2832100"/>
          </a:xfrm>
          <a:prstGeom prst="righ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Choose two </a:t>
            </a:r>
            <a:r>
              <a:rPr lang="en-US" sz="3600" b="1" u="sng" dirty="0"/>
              <a:t>secondary keywords</a:t>
            </a:r>
          </a:p>
        </p:txBody>
      </p:sp>
      <p:sp>
        <p:nvSpPr>
          <p:cNvPr id="4" name="Rounded Rectangle 3">
            <a:extLst>
              <a:ext uri="{FF2B5EF4-FFF2-40B4-BE49-F238E27FC236}">
                <a16:creationId xmlns:a16="http://schemas.microsoft.com/office/drawing/2014/main" id="{8E9AB804-BD26-2A4E-BE05-B03ECA760816}"/>
              </a:ext>
            </a:extLst>
          </p:cNvPr>
          <p:cNvSpPr/>
          <p:nvPr/>
        </p:nvSpPr>
        <p:spPr>
          <a:xfrm>
            <a:off x="9977280" y="3528701"/>
            <a:ext cx="1605120" cy="319399"/>
          </a:xfrm>
          <a:prstGeom prst="roundRect">
            <a:avLst/>
          </a:prstGeom>
          <a:solidFill>
            <a:srgbClr val="FF0000">
              <a:alpha val="18000"/>
            </a:srgbClr>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471748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449BC-D71A-1582-5FF6-8BC08C426A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8308A2-31CF-832F-31CA-4703CFA687C3}"/>
              </a:ext>
            </a:extLst>
          </p:cNvPr>
          <p:cNvSpPr>
            <a:spLocks noGrp="1"/>
          </p:cNvSpPr>
          <p:nvPr>
            <p:ph type="title"/>
          </p:nvPr>
        </p:nvSpPr>
        <p:spPr>
          <a:xfrm>
            <a:off x="723900" y="1437278"/>
            <a:ext cx="16840200" cy="1026522"/>
          </a:xfrm>
        </p:spPr>
        <p:txBody>
          <a:bodyPr anchor="t">
            <a:normAutofit/>
          </a:bodyPr>
          <a:lstStyle/>
          <a:p>
            <a:r>
              <a:rPr lang="en-US" sz="6000" dirty="0"/>
              <a:t>Updated for 2026: Submission Topics and Keywords</a:t>
            </a:r>
          </a:p>
        </p:txBody>
      </p:sp>
      <p:grpSp>
        <p:nvGrpSpPr>
          <p:cNvPr id="3" name="Group 2">
            <a:extLst>
              <a:ext uri="{FF2B5EF4-FFF2-40B4-BE49-F238E27FC236}">
                <a16:creationId xmlns:a16="http://schemas.microsoft.com/office/drawing/2014/main" id="{1BF5F889-2E59-1EE1-F5AE-BAB309DA26FC}"/>
              </a:ext>
            </a:extLst>
          </p:cNvPr>
          <p:cNvGrpSpPr/>
          <p:nvPr/>
        </p:nvGrpSpPr>
        <p:grpSpPr>
          <a:xfrm>
            <a:off x="495300" y="2705100"/>
            <a:ext cx="17297400" cy="6144622"/>
            <a:chOff x="990600" y="2906259"/>
            <a:chExt cx="16306800" cy="6144622"/>
          </a:xfrm>
        </p:grpSpPr>
        <p:sp>
          <p:nvSpPr>
            <p:cNvPr id="5" name="Freeform: Shape 4">
              <a:extLst>
                <a:ext uri="{FF2B5EF4-FFF2-40B4-BE49-F238E27FC236}">
                  <a16:creationId xmlns:a16="http://schemas.microsoft.com/office/drawing/2014/main" id="{D58F27BD-8AFB-B3A1-7425-A7BA86912CAB}"/>
                </a:ext>
              </a:extLst>
            </p:cNvPr>
            <p:cNvSpPr/>
            <p:nvPr/>
          </p:nvSpPr>
          <p:spPr>
            <a:xfrm>
              <a:off x="990600" y="3423626"/>
              <a:ext cx="16306800" cy="5627255"/>
            </a:xfrm>
            <a:custGeom>
              <a:avLst/>
              <a:gdLst>
                <a:gd name="csX0" fmla="*/ 0 w 16306800"/>
                <a:gd name="csY0" fmla="*/ 0 h 6060600"/>
                <a:gd name="csX1" fmla="*/ 16306800 w 16306800"/>
                <a:gd name="csY1" fmla="*/ 0 h 6060600"/>
                <a:gd name="csX2" fmla="*/ 16306800 w 16306800"/>
                <a:gd name="csY2" fmla="*/ 6060600 h 6060600"/>
                <a:gd name="csX3" fmla="*/ 0 w 16306800"/>
                <a:gd name="csY3" fmla="*/ 6060600 h 6060600"/>
                <a:gd name="csX4" fmla="*/ 0 w 16306800"/>
                <a:gd name="csY4" fmla="*/ 0 h 6060600"/>
              </a:gdLst>
              <a:ahLst/>
              <a:cxnLst>
                <a:cxn ang="0">
                  <a:pos x="csX0" y="csY0"/>
                </a:cxn>
                <a:cxn ang="0">
                  <a:pos x="csX1" y="csY1"/>
                </a:cxn>
                <a:cxn ang="0">
                  <a:pos x="csX2" y="csY2"/>
                </a:cxn>
                <a:cxn ang="0">
                  <a:pos x="csX3" y="csY3"/>
                </a:cxn>
                <a:cxn ang="0">
                  <a:pos x="csX4" y="csY4"/>
                </a:cxn>
              </a:cxnLst>
              <a:rect l="l" t="t" r="r" b="b"/>
              <a:pathLst>
                <a:path w="16306800" h="6060600">
                  <a:moveTo>
                    <a:pt x="0" y="0"/>
                  </a:moveTo>
                  <a:lnTo>
                    <a:pt x="16306800" y="0"/>
                  </a:lnTo>
                  <a:lnTo>
                    <a:pt x="16306800" y="6060600"/>
                  </a:lnTo>
                  <a:lnTo>
                    <a:pt x="0" y="6060600"/>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65589" tIns="270764" rIns="1265589" bIns="277368" numCol="1" spcCol="1270" anchor="t" anchorCtr="0">
              <a:noAutofit/>
            </a:bodyPr>
            <a:lstStyle/>
            <a:p>
              <a:pPr marL="457200" marR="0" lvl="0" indent="-457200" algn="l" defTabSz="914400" eaLnBrk="1" fontAlgn="auto" latinLnBrk="0" hangingPunct="1">
                <a:lnSpc>
                  <a:spcPct val="100000"/>
                </a:lnSpc>
                <a:spcBef>
                  <a:spcPts val="1200"/>
                </a:spcBef>
                <a:spcAft>
                  <a:spcPts val="0"/>
                </a:spcAft>
                <a:buClrTx/>
                <a:buSzTx/>
                <a:buFont typeface="+mj-lt"/>
                <a:buAutoNum type="arabicPeriod"/>
                <a:defRPr/>
              </a:pPr>
              <a:endParaRPr lang="en-US" sz="2800" kern="1200" dirty="0"/>
            </a:p>
            <a:p>
              <a:pPr marL="742950" marR="0" lvl="0" indent="-742950" algn="l" defTabSz="914400" eaLnBrk="1" fontAlgn="auto" latinLnBrk="0" hangingPunct="1">
                <a:lnSpc>
                  <a:spcPct val="100000"/>
                </a:lnSpc>
                <a:spcBef>
                  <a:spcPts val="1200"/>
                </a:spcBef>
                <a:spcAft>
                  <a:spcPts val="1200"/>
                </a:spcAft>
                <a:buClrTx/>
                <a:buSzTx/>
                <a:buFont typeface="+mj-lt"/>
                <a:buAutoNum type="arabicPeriod"/>
                <a:defRPr/>
              </a:pPr>
              <a:r>
                <a:rPr lang="en-US" sz="3200" kern="1200" dirty="0"/>
                <a:t>Your choice of keywords </a:t>
              </a:r>
              <a:r>
                <a:rPr lang="en-US" sz="3200" b="1" kern="1200" dirty="0">
                  <a:solidFill>
                    <a:schemeClr val="accent6"/>
                  </a:solidFill>
                </a:rPr>
                <a:t>does not impact scoring</a:t>
              </a:r>
              <a:r>
                <a:rPr lang="en-US" sz="3200" kern="1200" dirty="0">
                  <a:solidFill>
                    <a:schemeClr val="accent6"/>
                  </a:solidFill>
                </a:rPr>
                <a:t> </a:t>
              </a:r>
              <a:r>
                <a:rPr lang="en-US" sz="3200" kern="1200" dirty="0"/>
                <a:t>of your abstract.</a:t>
              </a:r>
              <a:endParaRPr lang="en-US" sz="3200" kern="1200" dirty="0">
                <a:solidFill>
                  <a:prstClr val="black">
                    <a:hueOff val="0"/>
                    <a:satOff val="0"/>
                    <a:lumOff val="0"/>
                    <a:alphaOff val="0"/>
                  </a:prstClr>
                </a:solidFill>
                <a:latin typeface="Calibri"/>
                <a:ea typeface="+mn-ea"/>
                <a:cs typeface="+mn-cs"/>
              </a:endParaRPr>
            </a:p>
            <a:p>
              <a:pPr marL="742950" marR="0" lvl="0" indent="-742950" algn="l" defTabSz="914400" eaLnBrk="1" fontAlgn="auto" latinLnBrk="0" hangingPunct="1">
                <a:lnSpc>
                  <a:spcPct val="100000"/>
                </a:lnSpc>
                <a:spcBef>
                  <a:spcPts val="1200"/>
                </a:spcBef>
                <a:spcAft>
                  <a:spcPts val="1200"/>
                </a:spcAft>
                <a:buClrTx/>
                <a:buSzTx/>
                <a:buFont typeface="+mj-lt"/>
                <a:buAutoNum type="arabicPeriod"/>
                <a:defRPr/>
              </a:pPr>
              <a:r>
                <a:rPr lang="en-US" sz="3200" kern="1200" dirty="0">
                  <a:solidFill>
                    <a:prstClr val="black">
                      <a:hueOff val="0"/>
                      <a:satOff val="0"/>
                      <a:lumOff val="0"/>
                      <a:alphaOff val="0"/>
                    </a:prstClr>
                  </a:solidFill>
                  <a:latin typeface="Calibri"/>
                  <a:ea typeface="+mn-ea"/>
                  <a:cs typeface="+mn-cs"/>
                </a:rPr>
                <a:t>You can choose up to three keywords. You are not required to choose that many.</a:t>
              </a:r>
            </a:p>
            <a:p>
              <a:pPr marL="742950" marR="0" lvl="0" indent="-742950" algn="l" defTabSz="914400" eaLnBrk="1" fontAlgn="auto" latinLnBrk="0" hangingPunct="1">
                <a:lnSpc>
                  <a:spcPct val="100000"/>
                </a:lnSpc>
                <a:spcBef>
                  <a:spcPts val="1200"/>
                </a:spcBef>
                <a:spcAft>
                  <a:spcPts val="1200"/>
                </a:spcAft>
                <a:buClrTx/>
                <a:buSzTx/>
                <a:buFont typeface="+mj-lt"/>
                <a:buAutoNum type="arabicPeriod"/>
                <a:defRPr/>
              </a:pPr>
              <a:r>
                <a:rPr lang="en-US" sz="3200" kern="1200" dirty="0">
                  <a:solidFill>
                    <a:prstClr val="black">
                      <a:hueOff val="0"/>
                      <a:satOff val="0"/>
                      <a:lumOff val="0"/>
                      <a:alphaOff val="0"/>
                    </a:prstClr>
                  </a:solidFill>
                  <a:latin typeface="Calibri"/>
                  <a:ea typeface="+mn-ea"/>
                  <a:cs typeface="+mn-cs"/>
                </a:rPr>
                <a:t>Keywords help connect your abstract with appropriate reviewers and audience members.</a:t>
              </a:r>
            </a:p>
            <a:p>
              <a:pPr marL="742950" marR="0" lvl="0" indent="-742950" algn="l" defTabSz="914400" eaLnBrk="1" fontAlgn="auto" latinLnBrk="0" hangingPunct="1">
                <a:lnSpc>
                  <a:spcPct val="100000"/>
                </a:lnSpc>
                <a:spcBef>
                  <a:spcPts val="1200"/>
                </a:spcBef>
                <a:spcAft>
                  <a:spcPts val="1200"/>
                </a:spcAft>
                <a:buClrTx/>
                <a:buSzTx/>
                <a:buFont typeface="+mj-lt"/>
                <a:buAutoNum type="arabicPeriod"/>
                <a:defRPr/>
              </a:pPr>
              <a:r>
                <a:rPr lang="en-US" sz="3200" kern="1200" dirty="0">
                  <a:solidFill>
                    <a:prstClr val="black">
                      <a:hueOff val="0"/>
                      <a:satOff val="0"/>
                      <a:lumOff val="0"/>
                      <a:alphaOff val="0"/>
                    </a:prstClr>
                  </a:solidFill>
                  <a:latin typeface="Calibri"/>
                  <a:ea typeface="+mn-ea"/>
                  <a:cs typeface="+mn-cs"/>
                </a:rPr>
                <a:t>Only use topics and keywords listed on website.</a:t>
              </a:r>
            </a:p>
            <a:p>
              <a:pPr marL="742950" marR="0" lvl="0" indent="-742950" algn="l" defTabSz="914400" eaLnBrk="1" fontAlgn="auto" latinLnBrk="0" hangingPunct="1">
                <a:lnSpc>
                  <a:spcPct val="100000"/>
                </a:lnSpc>
                <a:spcBef>
                  <a:spcPts val="1200"/>
                </a:spcBef>
                <a:spcAft>
                  <a:spcPts val="1200"/>
                </a:spcAft>
                <a:buClrTx/>
                <a:buSzTx/>
                <a:buFont typeface="+mj-lt"/>
                <a:buAutoNum type="arabicPeriod"/>
                <a:defRPr/>
              </a:pPr>
              <a:r>
                <a:rPr lang="en-US" sz="3200" kern="1200" dirty="0">
                  <a:solidFill>
                    <a:prstClr val="black">
                      <a:hueOff val="0"/>
                      <a:satOff val="0"/>
                      <a:lumOff val="0"/>
                      <a:alphaOff val="0"/>
                    </a:prstClr>
                  </a:solidFill>
                  <a:latin typeface="Calibri"/>
                  <a:ea typeface="+mn-ea"/>
                  <a:cs typeface="+mn-cs"/>
                </a:rPr>
                <a:t>Submitters must select among provided keywords and can not create new keywords.</a:t>
              </a:r>
            </a:p>
          </p:txBody>
        </p:sp>
        <p:sp>
          <p:nvSpPr>
            <p:cNvPr id="6" name="Freeform: Shape 5">
              <a:extLst>
                <a:ext uri="{FF2B5EF4-FFF2-40B4-BE49-F238E27FC236}">
                  <a16:creationId xmlns:a16="http://schemas.microsoft.com/office/drawing/2014/main" id="{93674F14-75A7-A70B-8FAE-C63D48D6E9DB}"/>
                </a:ext>
              </a:extLst>
            </p:cNvPr>
            <p:cNvSpPr/>
            <p:nvPr/>
          </p:nvSpPr>
          <p:spPr>
            <a:xfrm>
              <a:off x="1805940" y="2906259"/>
              <a:ext cx="11414760" cy="1026522"/>
            </a:xfrm>
            <a:custGeom>
              <a:avLst/>
              <a:gdLst>
                <a:gd name="csX0" fmla="*/ 0 w 11414760"/>
                <a:gd name="csY0" fmla="*/ 63961 h 383760"/>
                <a:gd name="csX1" fmla="*/ 63961 w 11414760"/>
                <a:gd name="csY1" fmla="*/ 0 h 383760"/>
                <a:gd name="csX2" fmla="*/ 11350799 w 11414760"/>
                <a:gd name="csY2" fmla="*/ 0 h 383760"/>
                <a:gd name="csX3" fmla="*/ 11414760 w 11414760"/>
                <a:gd name="csY3" fmla="*/ 63961 h 383760"/>
                <a:gd name="csX4" fmla="*/ 11414760 w 11414760"/>
                <a:gd name="csY4" fmla="*/ 319799 h 383760"/>
                <a:gd name="csX5" fmla="*/ 11350799 w 11414760"/>
                <a:gd name="csY5" fmla="*/ 383760 h 383760"/>
                <a:gd name="csX6" fmla="*/ 63961 w 11414760"/>
                <a:gd name="csY6" fmla="*/ 383760 h 383760"/>
                <a:gd name="csX7" fmla="*/ 0 w 11414760"/>
                <a:gd name="csY7" fmla="*/ 319799 h 383760"/>
                <a:gd name="csX8" fmla="*/ 0 w 11414760"/>
                <a:gd name="csY8" fmla="*/ 63961 h 38376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1414760" h="383760">
                  <a:moveTo>
                    <a:pt x="0" y="63961"/>
                  </a:moveTo>
                  <a:cubicBezTo>
                    <a:pt x="0" y="28636"/>
                    <a:pt x="28636" y="0"/>
                    <a:pt x="63961" y="0"/>
                  </a:cubicBezTo>
                  <a:lnTo>
                    <a:pt x="11350799" y="0"/>
                  </a:lnTo>
                  <a:cubicBezTo>
                    <a:pt x="11386124" y="0"/>
                    <a:pt x="11414760" y="28636"/>
                    <a:pt x="11414760" y="63961"/>
                  </a:cubicBezTo>
                  <a:lnTo>
                    <a:pt x="11414760" y="319799"/>
                  </a:lnTo>
                  <a:cubicBezTo>
                    <a:pt x="11414760" y="355124"/>
                    <a:pt x="11386124" y="383760"/>
                    <a:pt x="11350799" y="383760"/>
                  </a:cubicBezTo>
                  <a:lnTo>
                    <a:pt x="63961" y="383760"/>
                  </a:lnTo>
                  <a:cubicBezTo>
                    <a:pt x="28636" y="383760"/>
                    <a:pt x="0" y="355124"/>
                    <a:pt x="0" y="319799"/>
                  </a:cubicBezTo>
                  <a:lnTo>
                    <a:pt x="0" y="6396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50185" tIns="18734" rIns="450185" bIns="18734" numCol="1" spcCol="1270" anchor="ctr" anchorCtr="0">
              <a:noAutofit/>
            </a:bodyPr>
            <a:lstStyle/>
            <a:p>
              <a:pPr marL="0" lvl="0" indent="0" algn="l" defTabSz="1066800">
                <a:lnSpc>
                  <a:spcPct val="90000"/>
                </a:lnSpc>
                <a:spcBef>
                  <a:spcPct val="0"/>
                </a:spcBef>
                <a:spcAft>
                  <a:spcPct val="35000"/>
                </a:spcAft>
                <a:buNone/>
              </a:pPr>
              <a:r>
                <a:rPr lang="en-US" sz="3600" kern="1200" dirty="0"/>
                <a:t>Things to remember:</a:t>
              </a:r>
            </a:p>
          </p:txBody>
        </p:sp>
      </p:grpSp>
    </p:spTree>
    <p:extLst>
      <p:ext uri="{BB962C8B-B14F-4D97-AF65-F5344CB8AC3E}">
        <p14:creationId xmlns:p14="http://schemas.microsoft.com/office/powerpoint/2010/main" val="760195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76AD9-CDF7-B58A-50E4-D848E472C6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11B86-D01E-9940-B0C8-EF6E9032A7F3}"/>
              </a:ext>
            </a:extLst>
          </p:cNvPr>
          <p:cNvSpPr txBox="1">
            <a:spLocks/>
          </p:cNvSpPr>
          <p:nvPr/>
        </p:nvSpPr>
        <p:spPr>
          <a:xfrm>
            <a:off x="723900" y="1790700"/>
            <a:ext cx="16840200" cy="135869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Expanding the Vision of C-L Psychiatry: </a:t>
            </a:r>
          </a:p>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New Roles, New Settings, New Pathways</a:t>
            </a:r>
          </a:p>
        </p:txBody>
      </p:sp>
    </p:spTree>
    <p:extLst>
      <p:ext uri="{BB962C8B-B14F-4D97-AF65-F5344CB8AC3E}">
        <p14:creationId xmlns:p14="http://schemas.microsoft.com/office/powerpoint/2010/main" val="20891842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AA8E2-A0A9-7098-0FF3-176A3C01250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40C1F56-9F63-E47A-0DE2-0BD216689B66}"/>
              </a:ext>
            </a:extLst>
          </p:cNvPr>
          <p:cNvSpPr txBox="1">
            <a:spLocks/>
          </p:cNvSpPr>
          <p:nvPr/>
        </p:nvSpPr>
        <p:spPr>
          <a:xfrm>
            <a:off x="1905000" y="3344862"/>
            <a:ext cx="14478000" cy="53800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ctr"/>
            <a:r>
              <a:rPr lang="en-US" dirty="0">
                <a:solidFill>
                  <a:srgbClr val="073245"/>
                </a:solidFill>
                <a:latin typeface="Arial" panose="020B0604020202020204" pitchFamily="34" charset="0"/>
                <a:cs typeface="Arial" panose="020B0604020202020204" pitchFamily="34" charset="0"/>
              </a:rPr>
              <a:t>We’ve discussed:</a:t>
            </a:r>
          </a:p>
          <a:p>
            <a:pPr lvl="1" fontAlgn="ctr"/>
            <a:r>
              <a:rPr lang="en-US" dirty="0">
                <a:solidFill>
                  <a:srgbClr val="073245"/>
                </a:solidFill>
                <a:latin typeface="Arial" panose="020B0604020202020204" pitchFamily="34" charset="0"/>
                <a:cs typeface="Arial" panose="020B0604020202020204" pitchFamily="34" charset="0"/>
              </a:rPr>
              <a:t>Meeting theme, timeline, and highlights, including abstract pre-review pilot</a:t>
            </a:r>
          </a:p>
          <a:p>
            <a:pPr lvl="1" fontAlgn="ctr"/>
            <a:r>
              <a:rPr lang="en-US" dirty="0">
                <a:solidFill>
                  <a:srgbClr val="073245"/>
                </a:solidFill>
                <a:latin typeface="Arial" panose="020B0604020202020204" pitchFamily="34" charset="0"/>
                <a:cs typeface="Arial" panose="020B0604020202020204" pitchFamily="34" charset="0"/>
              </a:rPr>
              <a:t>Advice on the Breadth &amp; Depth Statement</a:t>
            </a:r>
          </a:p>
          <a:p>
            <a:pPr lvl="1" fontAlgn="ctr"/>
            <a:r>
              <a:rPr lang="en-US" dirty="0">
                <a:solidFill>
                  <a:srgbClr val="073245"/>
                </a:solidFill>
                <a:latin typeface="Arial" panose="020B0604020202020204" pitchFamily="34" charset="0"/>
                <a:cs typeface="Arial" panose="020B0604020202020204" pitchFamily="34" charset="0"/>
              </a:rPr>
              <a:t>Details on the abstract review process from our three reviewing subcommittees</a:t>
            </a:r>
          </a:p>
          <a:p>
            <a:pPr lvl="1" fontAlgn="ctr"/>
            <a:endParaRPr lang="en-US" dirty="0">
              <a:solidFill>
                <a:srgbClr val="073245"/>
              </a:solidFill>
              <a:latin typeface="Arial" panose="020B0604020202020204" pitchFamily="34" charset="0"/>
              <a:cs typeface="Arial" panose="020B0604020202020204" pitchFamily="34" charset="0"/>
            </a:endParaRPr>
          </a:p>
          <a:p>
            <a:pPr fontAlgn="ctr"/>
            <a:r>
              <a:rPr lang="en-US" dirty="0">
                <a:solidFill>
                  <a:srgbClr val="073245"/>
                </a:solidFill>
                <a:latin typeface="Arial" panose="020B0604020202020204" pitchFamily="34" charset="0"/>
                <a:cs typeface="Arial" panose="020B0604020202020204" pitchFamily="34" charset="0"/>
              </a:rPr>
              <a:t>We look forward to reading your CLP 2026 abstracts and having a fantastic meeting in November!</a:t>
            </a:r>
            <a:br>
              <a:rPr lang="en-US" dirty="0">
                <a:solidFill>
                  <a:srgbClr val="073245"/>
                </a:solidFill>
                <a:latin typeface="Arial" panose="020B0604020202020204" pitchFamily="34" charset="0"/>
                <a:cs typeface="Arial" panose="020B0604020202020204" pitchFamily="34" charset="0"/>
              </a:rPr>
            </a:br>
            <a:endParaRPr lang="en-US" dirty="0">
              <a:solidFill>
                <a:srgbClr val="073245"/>
              </a:solidFill>
              <a:latin typeface="Arial" panose="020B0604020202020204" pitchFamily="34" charset="0"/>
              <a:cs typeface="Arial" panose="020B0604020202020204" pitchFamily="34" charset="0"/>
            </a:endParaRPr>
          </a:p>
          <a:p>
            <a:pPr marL="0" indent="0">
              <a:lnSpc>
                <a:spcPct val="90000"/>
              </a:lnSpc>
              <a:buNone/>
            </a:pPr>
            <a:endParaRPr lang="en-US" sz="2700" dirty="0"/>
          </a:p>
        </p:txBody>
      </p:sp>
      <p:sp>
        <p:nvSpPr>
          <p:cNvPr id="4" name="Title 1">
            <a:extLst>
              <a:ext uri="{FF2B5EF4-FFF2-40B4-BE49-F238E27FC236}">
                <a16:creationId xmlns:a16="http://schemas.microsoft.com/office/drawing/2014/main" id="{AAB2EE0C-EE1A-C306-26F3-10B92FD9028F}"/>
              </a:ext>
            </a:extLst>
          </p:cNvPr>
          <p:cNvSpPr txBox="1">
            <a:spLocks/>
          </p:cNvSpPr>
          <p:nvPr/>
        </p:nvSpPr>
        <p:spPr>
          <a:xfrm>
            <a:off x="710453" y="15621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sz="4800" kern="1200" dirty="0">
                <a:solidFill>
                  <a:srgbClr val="073245"/>
                </a:solidFill>
                <a:latin typeface="Arial" panose="020B0604020202020204" pitchFamily="34" charset="0"/>
                <a:cs typeface="Arial" panose="020B0604020202020204" pitchFamily="34" charset="0"/>
              </a:rPr>
              <a:t>In Summary</a:t>
            </a:r>
          </a:p>
        </p:txBody>
      </p:sp>
    </p:spTree>
    <p:extLst>
      <p:ext uri="{BB962C8B-B14F-4D97-AF65-F5344CB8AC3E}">
        <p14:creationId xmlns:p14="http://schemas.microsoft.com/office/powerpoint/2010/main" val="3095054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2EC1D-E65E-4520-A92A-7100CFE199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995BA0-6F1F-6547-C93D-1DD895130475}"/>
              </a:ext>
            </a:extLst>
          </p:cNvPr>
          <p:cNvSpPr txBox="1">
            <a:spLocks/>
          </p:cNvSpPr>
          <p:nvPr/>
        </p:nvSpPr>
        <p:spPr>
          <a:xfrm>
            <a:off x="723900" y="1790700"/>
            <a:ext cx="16840200" cy="135869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Expanding the Vision of C-L Psychiatry: </a:t>
            </a:r>
          </a:p>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New Roles, New Settings, New Pathways</a:t>
            </a:r>
          </a:p>
        </p:txBody>
      </p:sp>
      <p:sp>
        <p:nvSpPr>
          <p:cNvPr id="3" name="Content Placeholder 2">
            <a:extLst>
              <a:ext uri="{FF2B5EF4-FFF2-40B4-BE49-F238E27FC236}">
                <a16:creationId xmlns:a16="http://schemas.microsoft.com/office/drawing/2014/main" id="{6C6116A9-B60C-6B67-9A43-FE66908C7230}"/>
              </a:ext>
            </a:extLst>
          </p:cNvPr>
          <p:cNvSpPr txBox="1">
            <a:spLocks/>
          </p:cNvSpPr>
          <p:nvPr/>
        </p:nvSpPr>
        <p:spPr>
          <a:xfrm>
            <a:off x="1905000" y="3725863"/>
            <a:ext cx="15659100" cy="53800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For what roles in the healthcare system are C-L psychiatrists uniquely suited to contribute, beyond direct patient care or traditional consultation models?</a:t>
            </a:r>
          </a:p>
          <a:p>
            <a:pPr marL="342900" lvl="1" indent="-342900">
              <a:lnSpc>
                <a:spcPct val="90000"/>
              </a:lnSpc>
              <a:spcAft>
                <a:spcPts val="1200"/>
              </a:spcAft>
              <a:buFont typeface="Arial" pitchFamily="34" charset="0"/>
              <a:buChar char="•"/>
            </a:pPr>
            <a:endParaRPr lang="en-US" sz="3600" dirty="0">
              <a:solidFill>
                <a:srgbClr val="073245"/>
              </a:solidFill>
              <a:latin typeface="Arial" panose="020B0604020202020204" pitchFamily="34" charset="0"/>
              <a:cs typeface="Arial" panose="020B0604020202020204" pitchFamily="34" charset="0"/>
            </a:endParaRPr>
          </a:p>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What settings could benefit from more or different types of C-L presence?</a:t>
            </a:r>
          </a:p>
          <a:p>
            <a:pPr marL="342900" lvl="1" indent="-342900">
              <a:lnSpc>
                <a:spcPct val="90000"/>
              </a:lnSpc>
              <a:spcAft>
                <a:spcPts val="1200"/>
              </a:spcAft>
              <a:buFont typeface="Arial" pitchFamily="34" charset="0"/>
              <a:buChar char="•"/>
            </a:pPr>
            <a:endParaRPr lang="en-US" sz="3600" dirty="0">
              <a:solidFill>
                <a:srgbClr val="073245"/>
              </a:solidFill>
              <a:latin typeface="Arial" panose="020B0604020202020204" pitchFamily="34" charset="0"/>
              <a:cs typeface="Arial" panose="020B0604020202020204" pitchFamily="34" charset="0"/>
            </a:endParaRPr>
          </a:p>
          <a:p>
            <a:pPr marL="342900" lvl="1" indent="-342900">
              <a:lnSpc>
                <a:spcPct val="90000"/>
              </a:lnSpc>
              <a:spcAft>
                <a:spcPts val="1200"/>
              </a:spcAft>
              <a:buFont typeface="Arial" pitchFamily="34" charset="0"/>
              <a:buChar char="•"/>
            </a:pPr>
            <a:r>
              <a:rPr lang="en-US" sz="3600" dirty="0">
                <a:solidFill>
                  <a:srgbClr val="073245"/>
                </a:solidFill>
                <a:latin typeface="Arial" panose="020B0604020202020204" pitchFamily="34" charset="0"/>
                <a:cs typeface="Arial" panose="020B0604020202020204" pitchFamily="34" charset="0"/>
              </a:rPr>
              <a:t>How is our field developing new pathways in research, clinical care, and education to better serve our patients and to strengthen our subspecialty?</a:t>
            </a:r>
          </a:p>
          <a:p>
            <a:pPr>
              <a:lnSpc>
                <a:spcPct val="90000"/>
              </a:lnSpc>
            </a:pPr>
            <a:endParaRPr lang="en-US" sz="2700" dirty="0"/>
          </a:p>
        </p:txBody>
      </p:sp>
    </p:spTree>
    <p:extLst>
      <p:ext uri="{BB962C8B-B14F-4D97-AF65-F5344CB8AC3E}">
        <p14:creationId xmlns:p14="http://schemas.microsoft.com/office/powerpoint/2010/main" val="3209140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711E3-2D48-A9DF-67E8-6411DDDF6904}"/>
            </a:ext>
          </a:extLst>
        </p:cNvPr>
        <p:cNvGrpSpPr/>
        <p:nvPr/>
      </p:nvGrpSpPr>
      <p:grpSpPr>
        <a:xfrm>
          <a:off x="0" y="0"/>
          <a:ext cx="0" cy="0"/>
          <a:chOff x="0" y="0"/>
          <a:chExt cx="0" cy="0"/>
        </a:xfrm>
      </p:grpSpPr>
      <p:grpSp>
        <p:nvGrpSpPr>
          <p:cNvPr id="45" name="Group 44">
            <a:extLst>
              <a:ext uri="{FF2B5EF4-FFF2-40B4-BE49-F238E27FC236}">
                <a16:creationId xmlns:a16="http://schemas.microsoft.com/office/drawing/2014/main" id="{3F1C8755-EF56-E59C-73BD-20E7934F83A5}"/>
              </a:ext>
            </a:extLst>
          </p:cNvPr>
          <p:cNvGrpSpPr/>
          <p:nvPr/>
        </p:nvGrpSpPr>
        <p:grpSpPr>
          <a:xfrm>
            <a:off x="1259563" y="3898514"/>
            <a:ext cx="8906684" cy="1675520"/>
            <a:chOff x="1259563" y="3898514"/>
            <a:chExt cx="8906684" cy="1675520"/>
          </a:xfrm>
        </p:grpSpPr>
        <p:grpSp>
          <p:nvGrpSpPr>
            <p:cNvPr id="6" name="Graphic 20" descr="Fingerprint outline">
              <a:extLst>
                <a:ext uri="{FF2B5EF4-FFF2-40B4-BE49-F238E27FC236}">
                  <a16:creationId xmlns:a16="http://schemas.microsoft.com/office/drawing/2014/main" id="{FB4C5DF0-1280-0DC0-43A4-AE191C961E46}"/>
                </a:ext>
              </a:extLst>
            </p:cNvPr>
            <p:cNvGrpSpPr/>
            <p:nvPr/>
          </p:nvGrpSpPr>
          <p:grpSpPr>
            <a:xfrm>
              <a:off x="1259563" y="3898514"/>
              <a:ext cx="1227670" cy="1675520"/>
              <a:chOff x="1259563" y="3898514"/>
              <a:chExt cx="1227670" cy="1675520"/>
            </a:xfrm>
            <a:solidFill>
              <a:srgbClr val="073245"/>
            </a:solidFill>
          </p:grpSpPr>
          <p:sp>
            <p:nvSpPr>
              <p:cNvPr id="7" name="Freeform: Shape 6">
                <a:extLst>
                  <a:ext uri="{FF2B5EF4-FFF2-40B4-BE49-F238E27FC236}">
                    <a16:creationId xmlns:a16="http://schemas.microsoft.com/office/drawing/2014/main" id="{60478070-9112-0374-EAC8-7D00309D1BDC}"/>
                  </a:ext>
                </a:extLst>
              </p:cNvPr>
              <p:cNvSpPr/>
              <p:nvPr/>
            </p:nvSpPr>
            <p:spPr>
              <a:xfrm>
                <a:off x="1935297" y="4765916"/>
                <a:ext cx="338974" cy="613919"/>
              </a:xfrm>
              <a:custGeom>
                <a:avLst/>
                <a:gdLst>
                  <a:gd name="connsiteX0" fmla="*/ 318400 w 338974"/>
                  <a:gd name="connsiteY0" fmla="*/ 613919 h 613919"/>
                  <a:gd name="connsiteX1" fmla="*/ 304098 w 338974"/>
                  <a:gd name="connsiteY1" fmla="*/ 608141 h 613919"/>
                  <a:gd name="connsiteX2" fmla="*/ 85341 w 338974"/>
                  <a:gd name="connsiteY2" fmla="*/ 340080 h 613919"/>
                  <a:gd name="connsiteX3" fmla="*/ 67 w 338974"/>
                  <a:gd name="connsiteY3" fmla="*/ 18775 h 613919"/>
                  <a:gd name="connsiteX4" fmla="*/ 22485 w 338974"/>
                  <a:gd name="connsiteY4" fmla="*/ 86 h 613919"/>
                  <a:gd name="connsiteX5" fmla="*/ 41238 w 338974"/>
                  <a:gd name="connsiteY5" fmla="*/ 21520 h 613919"/>
                  <a:gd name="connsiteX6" fmla="*/ 121106 w 338974"/>
                  <a:gd name="connsiteY6" fmla="*/ 319463 h 613919"/>
                  <a:gd name="connsiteX7" fmla="*/ 332723 w 338974"/>
                  <a:gd name="connsiteY7" fmla="*/ 578485 h 613919"/>
                  <a:gd name="connsiteX8" fmla="*/ 333133 w 338974"/>
                  <a:gd name="connsiteY8" fmla="*/ 607668 h 613919"/>
                  <a:gd name="connsiteX9" fmla="*/ 318400 w 338974"/>
                  <a:gd name="connsiteY9" fmla="*/ 613919 h 613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8974" h="613919">
                    <a:moveTo>
                      <a:pt x="318400" y="613919"/>
                    </a:moveTo>
                    <a:cubicBezTo>
                      <a:pt x="313061" y="613930"/>
                      <a:pt x="307931" y="611855"/>
                      <a:pt x="304098" y="608141"/>
                    </a:cubicBezTo>
                    <a:cubicBezTo>
                      <a:pt x="219635" y="528866"/>
                      <a:pt x="146073" y="438723"/>
                      <a:pt x="85341" y="340080"/>
                    </a:cubicBezTo>
                    <a:cubicBezTo>
                      <a:pt x="27909" y="242859"/>
                      <a:pt x="-1597" y="131681"/>
                      <a:pt x="67" y="18775"/>
                    </a:cubicBezTo>
                    <a:cubicBezTo>
                      <a:pt x="1096" y="7424"/>
                      <a:pt x="11132" y="-944"/>
                      <a:pt x="22485" y="86"/>
                    </a:cubicBezTo>
                    <a:cubicBezTo>
                      <a:pt x="33454" y="1082"/>
                      <a:pt x="41709" y="10516"/>
                      <a:pt x="41238" y="21520"/>
                    </a:cubicBezTo>
                    <a:cubicBezTo>
                      <a:pt x="40648" y="126201"/>
                      <a:pt x="68236" y="229112"/>
                      <a:pt x="121106" y="319463"/>
                    </a:cubicBezTo>
                    <a:cubicBezTo>
                      <a:pt x="179898" y="414769"/>
                      <a:pt x="251056" y="501866"/>
                      <a:pt x="332723" y="578485"/>
                    </a:cubicBezTo>
                    <a:cubicBezTo>
                      <a:pt x="340895" y="586430"/>
                      <a:pt x="341079" y="599496"/>
                      <a:pt x="333133" y="607668"/>
                    </a:cubicBezTo>
                    <a:cubicBezTo>
                      <a:pt x="329264" y="611649"/>
                      <a:pt x="323952" y="613903"/>
                      <a:pt x="318400" y="613919"/>
                    </a:cubicBezTo>
                    <a:close/>
                  </a:path>
                </a:pathLst>
              </a:custGeom>
              <a:solidFill>
                <a:srgbClr val="073245"/>
              </a:solidFill>
              <a:ln w="20638"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0A26A07-3145-2422-0DB2-25412FEB3321}"/>
                  </a:ext>
                </a:extLst>
              </p:cNvPr>
              <p:cNvSpPr/>
              <p:nvPr/>
            </p:nvSpPr>
            <p:spPr>
              <a:xfrm>
                <a:off x="1790994" y="4621023"/>
                <a:ext cx="572406" cy="859007"/>
              </a:xfrm>
              <a:custGeom>
                <a:avLst/>
                <a:gdLst>
                  <a:gd name="connsiteX0" fmla="*/ 358464 w 572406"/>
                  <a:gd name="connsiteY0" fmla="*/ 859007 h 859007"/>
                  <a:gd name="connsiteX1" fmla="*/ 344017 w 572406"/>
                  <a:gd name="connsiteY1" fmla="*/ 853187 h 859007"/>
                  <a:gd name="connsiteX2" fmla="*/ 104622 w 572406"/>
                  <a:gd name="connsiteY2" fmla="*/ 557493 h 859007"/>
                  <a:gd name="connsiteX3" fmla="*/ 238 w 572406"/>
                  <a:gd name="connsiteY3" fmla="*/ 154133 h 859007"/>
                  <a:gd name="connsiteX4" fmla="*/ 175948 w 572406"/>
                  <a:gd name="connsiteY4" fmla="*/ 371 h 859007"/>
                  <a:gd name="connsiteX5" fmla="*/ 329798 w 572406"/>
                  <a:gd name="connsiteY5" fmla="*/ 174626 h 859007"/>
                  <a:gd name="connsiteX6" fmla="*/ 390369 w 572406"/>
                  <a:gd name="connsiteY6" fmla="*/ 391898 h 859007"/>
                  <a:gd name="connsiteX7" fmla="*/ 566325 w 572406"/>
                  <a:gd name="connsiteY7" fmla="*/ 608591 h 859007"/>
                  <a:gd name="connsiteX8" fmla="*/ 566397 w 572406"/>
                  <a:gd name="connsiteY8" fmla="*/ 637783 h 859007"/>
                  <a:gd name="connsiteX9" fmla="*/ 537205 w 572406"/>
                  <a:gd name="connsiteY9" fmla="*/ 637855 h 859007"/>
                  <a:gd name="connsiteX10" fmla="*/ 354666 w 572406"/>
                  <a:gd name="connsiteY10" fmla="*/ 412514 h 859007"/>
                  <a:gd name="connsiteX11" fmla="*/ 288626 w 572406"/>
                  <a:gd name="connsiteY11" fmla="*/ 172624 h 859007"/>
                  <a:gd name="connsiteX12" fmla="*/ 172963 w 572406"/>
                  <a:gd name="connsiteY12" fmla="*/ 41132 h 859007"/>
                  <a:gd name="connsiteX13" fmla="*/ 41472 w 572406"/>
                  <a:gd name="connsiteY13" fmla="*/ 156795 h 859007"/>
                  <a:gd name="connsiteX14" fmla="*/ 140532 w 572406"/>
                  <a:gd name="connsiteY14" fmla="*/ 536711 h 859007"/>
                  <a:gd name="connsiteX15" fmla="*/ 372951 w 572406"/>
                  <a:gd name="connsiteY15" fmla="*/ 823572 h 859007"/>
                  <a:gd name="connsiteX16" fmla="*/ 373362 w 572406"/>
                  <a:gd name="connsiteY16" fmla="*/ 852756 h 859007"/>
                  <a:gd name="connsiteX17" fmla="*/ 358505 w 572406"/>
                  <a:gd name="connsiteY17" fmla="*/ 859007 h 859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2406" h="859007">
                    <a:moveTo>
                      <a:pt x="358464" y="859007"/>
                    </a:moveTo>
                    <a:cubicBezTo>
                      <a:pt x="353069" y="859044"/>
                      <a:pt x="347879" y="856953"/>
                      <a:pt x="344017" y="853187"/>
                    </a:cubicBezTo>
                    <a:cubicBezTo>
                      <a:pt x="251588" y="765556"/>
                      <a:pt x="171098" y="666137"/>
                      <a:pt x="104622" y="557493"/>
                    </a:cubicBezTo>
                    <a:cubicBezTo>
                      <a:pt x="32851" y="435422"/>
                      <a:pt x="-3308" y="295694"/>
                      <a:pt x="238" y="154133"/>
                    </a:cubicBezTo>
                    <a:cubicBezTo>
                      <a:pt x="6299" y="63153"/>
                      <a:pt x="84967" y="-5688"/>
                      <a:pt x="175948" y="371"/>
                    </a:cubicBezTo>
                    <a:cubicBezTo>
                      <a:pt x="266360" y="6395"/>
                      <a:pt x="335024" y="84164"/>
                      <a:pt x="329798" y="174626"/>
                    </a:cubicBezTo>
                    <a:cubicBezTo>
                      <a:pt x="330886" y="251065"/>
                      <a:pt x="351754" y="325920"/>
                      <a:pt x="390369" y="391898"/>
                    </a:cubicBezTo>
                    <a:cubicBezTo>
                      <a:pt x="437092" y="472508"/>
                      <a:pt x="565086" y="607415"/>
                      <a:pt x="566325" y="608591"/>
                    </a:cubicBezTo>
                    <a:cubicBezTo>
                      <a:pt x="574406" y="616632"/>
                      <a:pt x="574437" y="629701"/>
                      <a:pt x="566397" y="637783"/>
                    </a:cubicBezTo>
                    <a:cubicBezTo>
                      <a:pt x="558356" y="645865"/>
                      <a:pt x="545287" y="645896"/>
                      <a:pt x="537205" y="637855"/>
                    </a:cubicBezTo>
                    <a:cubicBezTo>
                      <a:pt x="536008" y="636679"/>
                      <a:pt x="404423" y="498366"/>
                      <a:pt x="354666" y="412514"/>
                    </a:cubicBezTo>
                    <a:cubicBezTo>
                      <a:pt x="312281" y="339606"/>
                      <a:pt x="289526" y="256953"/>
                      <a:pt x="288626" y="172624"/>
                    </a:cubicBezTo>
                    <a:cubicBezTo>
                      <a:pt x="292997" y="104374"/>
                      <a:pt x="241214" y="45503"/>
                      <a:pt x="172963" y="41132"/>
                    </a:cubicBezTo>
                    <a:cubicBezTo>
                      <a:pt x="104713" y="36761"/>
                      <a:pt x="45843" y="88545"/>
                      <a:pt x="41472" y="156795"/>
                    </a:cubicBezTo>
                    <a:cubicBezTo>
                      <a:pt x="38353" y="290202"/>
                      <a:pt x="72669" y="421814"/>
                      <a:pt x="140532" y="536711"/>
                    </a:cubicBezTo>
                    <a:cubicBezTo>
                      <a:pt x="205096" y="642107"/>
                      <a:pt x="283240" y="738552"/>
                      <a:pt x="372951" y="823572"/>
                    </a:cubicBezTo>
                    <a:cubicBezTo>
                      <a:pt x="381124" y="831518"/>
                      <a:pt x="381307" y="844583"/>
                      <a:pt x="373362" y="852756"/>
                    </a:cubicBezTo>
                    <a:cubicBezTo>
                      <a:pt x="369461" y="856768"/>
                      <a:pt x="364100" y="859023"/>
                      <a:pt x="358505" y="859007"/>
                    </a:cubicBezTo>
                    <a:close/>
                  </a:path>
                </a:pathLst>
              </a:custGeom>
              <a:solidFill>
                <a:srgbClr val="073245"/>
              </a:solidFill>
              <a:ln w="20638"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4D1F8DAF-0E17-4352-40D7-6A96157083E5}"/>
                  </a:ext>
                </a:extLst>
              </p:cNvPr>
              <p:cNvSpPr/>
              <p:nvPr/>
            </p:nvSpPr>
            <p:spPr>
              <a:xfrm>
                <a:off x="1711098" y="5401422"/>
                <a:ext cx="308342" cy="172612"/>
              </a:xfrm>
              <a:custGeom>
                <a:avLst/>
                <a:gdLst>
                  <a:gd name="connsiteX0" fmla="*/ 20635 w 308342"/>
                  <a:gd name="connsiteY0" fmla="*/ 172612 h 172612"/>
                  <a:gd name="connsiteX1" fmla="*/ 0 w 308342"/>
                  <a:gd name="connsiteY1" fmla="*/ 151972 h 172612"/>
                  <a:gd name="connsiteX2" fmla="*/ 762 w 308342"/>
                  <a:gd name="connsiteY2" fmla="*/ 146423 h 172612"/>
                  <a:gd name="connsiteX3" fmla="*/ 154573 w 308342"/>
                  <a:gd name="connsiteY3" fmla="*/ 0 h 172612"/>
                  <a:gd name="connsiteX4" fmla="*/ 307517 w 308342"/>
                  <a:gd name="connsiteY4" fmla="*/ 143286 h 172612"/>
                  <a:gd name="connsiteX5" fmla="*/ 293453 w 308342"/>
                  <a:gd name="connsiteY5" fmla="*/ 168866 h 172612"/>
                  <a:gd name="connsiteX6" fmla="*/ 267873 w 308342"/>
                  <a:gd name="connsiteY6" fmla="*/ 154802 h 172612"/>
                  <a:gd name="connsiteX7" fmla="*/ 154573 w 308342"/>
                  <a:gd name="connsiteY7" fmla="*/ 41296 h 172612"/>
                  <a:gd name="connsiteX8" fmla="*/ 40509 w 308342"/>
                  <a:gd name="connsiteY8" fmla="*/ 157526 h 172612"/>
                  <a:gd name="connsiteX9" fmla="*/ 20635 w 308342"/>
                  <a:gd name="connsiteY9" fmla="*/ 172612 h 17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8342" h="172612">
                    <a:moveTo>
                      <a:pt x="20635" y="172612"/>
                    </a:moveTo>
                    <a:cubicBezTo>
                      <a:pt x="9237" y="172610"/>
                      <a:pt x="0" y="163369"/>
                      <a:pt x="0" y="151972"/>
                    </a:cubicBezTo>
                    <a:cubicBezTo>
                      <a:pt x="2" y="150097"/>
                      <a:pt x="258" y="148229"/>
                      <a:pt x="762" y="146423"/>
                    </a:cubicBezTo>
                    <a:cubicBezTo>
                      <a:pt x="25527" y="57475"/>
                      <a:pt x="85912" y="0"/>
                      <a:pt x="154573" y="0"/>
                    </a:cubicBezTo>
                    <a:cubicBezTo>
                      <a:pt x="222181" y="0"/>
                      <a:pt x="282195" y="56237"/>
                      <a:pt x="307517" y="143286"/>
                    </a:cubicBezTo>
                    <a:cubicBezTo>
                      <a:pt x="310698" y="154234"/>
                      <a:pt x="304401" y="165686"/>
                      <a:pt x="293453" y="168866"/>
                    </a:cubicBezTo>
                    <a:cubicBezTo>
                      <a:pt x="282505" y="172047"/>
                      <a:pt x="271053" y="165750"/>
                      <a:pt x="267873" y="154802"/>
                    </a:cubicBezTo>
                    <a:cubicBezTo>
                      <a:pt x="247834" y="85831"/>
                      <a:pt x="203339" y="41296"/>
                      <a:pt x="154573" y="41296"/>
                    </a:cubicBezTo>
                    <a:cubicBezTo>
                      <a:pt x="105806" y="41296"/>
                      <a:pt x="59867" y="87998"/>
                      <a:pt x="40509" y="157526"/>
                    </a:cubicBezTo>
                    <a:cubicBezTo>
                      <a:pt x="38018" y="166444"/>
                      <a:pt x="29893" y="172610"/>
                      <a:pt x="20635" y="172612"/>
                    </a:cubicBezTo>
                    <a:close/>
                  </a:path>
                </a:pathLst>
              </a:custGeom>
              <a:solidFill>
                <a:srgbClr val="073245"/>
              </a:solidFill>
              <a:ln w="20638"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FF165E55-D80E-7BE3-74E9-8689DE8D6EFE}"/>
                  </a:ext>
                </a:extLst>
              </p:cNvPr>
              <p:cNvSpPr/>
              <p:nvPr/>
            </p:nvSpPr>
            <p:spPr>
              <a:xfrm>
                <a:off x="1558117" y="4476576"/>
                <a:ext cx="873171" cy="1013834"/>
              </a:xfrm>
              <a:custGeom>
                <a:avLst/>
                <a:gdLst>
                  <a:gd name="connsiteX0" fmla="*/ 20631 w 873171"/>
                  <a:gd name="connsiteY0" fmla="*/ 1013835 h 1013834"/>
                  <a:gd name="connsiteX1" fmla="*/ 0 w 873171"/>
                  <a:gd name="connsiteY1" fmla="*/ 993191 h 1013834"/>
                  <a:gd name="connsiteX2" fmla="*/ 7011 w 873171"/>
                  <a:gd name="connsiteY2" fmla="*/ 977698 h 1013834"/>
                  <a:gd name="connsiteX3" fmla="*/ 127183 w 873171"/>
                  <a:gd name="connsiteY3" fmla="*/ 597308 h 1013834"/>
                  <a:gd name="connsiteX4" fmla="*/ 88735 w 873171"/>
                  <a:gd name="connsiteY4" fmla="*/ 292389 h 1013834"/>
                  <a:gd name="connsiteX5" fmla="*/ 88983 w 873171"/>
                  <a:gd name="connsiteY5" fmla="*/ 288942 h 1013834"/>
                  <a:gd name="connsiteX6" fmla="*/ 418128 w 873171"/>
                  <a:gd name="connsiteY6" fmla="*/ 688 h 1013834"/>
                  <a:gd name="connsiteX7" fmla="*/ 418605 w 873171"/>
                  <a:gd name="connsiteY7" fmla="*/ 719 h 1013834"/>
                  <a:gd name="connsiteX8" fmla="*/ 707076 w 873171"/>
                  <a:gd name="connsiteY8" fmla="*/ 324274 h 1013834"/>
                  <a:gd name="connsiteX9" fmla="*/ 685407 w 873171"/>
                  <a:gd name="connsiteY9" fmla="*/ 343879 h 1013834"/>
                  <a:gd name="connsiteX10" fmla="*/ 665801 w 873171"/>
                  <a:gd name="connsiteY10" fmla="*/ 322210 h 1013834"/>
                  <a:gd name="connsiteX11" fmla="*/ 410639 w 873171"/>
                  <a:gd name="connsiteY11" fmla="*/ 41410 h 1013834"/>
                  <a:gd name="connsiteX12" fmla="*/ 221042 w 873171"/>
                  <a:gd name="connsiteY12" fmla="*/ 107580 h 1013834"/>
                  <a:gd name="connsiteX13" fmla="*/ 130113 w 873171"/>
                  <a:gd name="connsiteY13" fmla="*/ 291563 h 1013834"/>
                  <a:gd name="connsiteX14" fmla="*/ 129866 w 873171"/>
                  <a:gd name="connsiteY14" fmla="*/ 295134 h 1013834"/>
                  <a:gd name="connsiteX15" fmla="*/ 166291 w 873171"/>
                  <a:gd name="connsiteY15" fmla="*/ 584059 h 1013834"/>
                  <a:gd name="connsiteX16" fmla="*/ 34211 w 873171"/>
                  <a:gd name="connsiteY16" fmla="*/ 1008510 h 1013834"/>
                  <a:gd name="connsiteX17" fmla="*/ 20631 w 873171"/>
                  <a:gd name="connsiteY17" fmla="*/ 1013835 h 1013834"/>
                  <a:gd name="connsiteX18" fmla="*/ 852550 w 873171"/>
                  <a:gd name="connsiteY18" fmla="*/ 651481 h 1013834"/>
                  <a:gd name="connsiteX19" fmla="*/ 837608 w 873171"/>
                  <a:gd name="connsiteY19" fmla="*/ 645063 h 1013834"/>
                  <a:gd name="connsiteX20" fmla="*/ 712503 w 873171"/>
                  <a:gd name="connsiteY20" fmla="*/ 484503 h 1013834"/>
                  <a:gd name="connsiteX21" fmla="*/ 720897 w 873171"/>
                  <a:gd name="connsiteY21" fmla="*/ 456550 h 1013834"/>
                  <a:gd name="connsiteX22" fmla="*/ 748227 w 873171"/>
                  <a:gd name="connsiteY22" fmla="*/ 463866 h 1013834"/>
                  <a:gd name="connsiteX23" fmla="*/ 867491 w 873171"/>
                  <a:gd name="connsiteY23" fmla="*/ 616687 h 1013834"/>
                  <a:gd name="connsiteX24" fmla="*/ 866752 w 873171"/>
                  <a:gd name="connsiteY24" fmla="*/ 645864 h 1013834"/>
                  <a:gd name="connsiteX25" fmla="*/ 852550 w 873171"/>
                  <a:gd name="connsiteY25" fmla="*/ 651543 h 1013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73171" h="1013834">
                    <a:moveTo>
                      <a:pt x="20631" y="1013835"/>
                    </a:moveTo>
                    <a:cubicBezTo>
                      <a:pt x="9233" y="1013830"/>
                      <a:pt x="-4" y="1004589"/>
                      <a:pt x="0" y="993191"/>
                    </a:cubicBezTo>
                    <a:cubicBezTo>
                      <a:pt x="2" y="987260"/>
                      <a:pt x="2555" y="981615"/>
                      <a:pt x="7011" y="977698"/>
                    </a:cubicBezTo>
                    <a:cubicBezTo>
                      <a:pt x="64445" y="927219"/>
                      <a:pt x="191118" y="789133"/>
                      <a:pt x="127183" y="597308"/>
                    </a:cubicBezTo>
                    <a:cubicBezTo>
                      <a:pt x="94441" y="499185"/>
                      <a:pt x="81376" y="395568"/>
                      <a:pt x="88735" y="292389"/>
                    </a:cubicBezTo>
                    <a:lnTo>
                      <a:pt x="88983" y="288942"/>
                    </a:lnTo>
                    <a:cubicBezTo>
                      <a:pt x="100274" y="118452"/>
                      <a:pt x="247638" y="-10605"/>
                      <a:pt x="418128" y="688"/>
                    </a:cubicBezTo>
                    <a:cubicBezTo>
                      <a:pt x="418287" y="698"/>
                      <a:pt x="418446" y="709"/>
                      <a:pt x="418605" y="719"/>
                    </a:cubicBezTo>
                    <a:cubicBezTo>
                      <a:pt x="586454" y="12780"/>
                      <a:pt x="714274" y="156146"/>
                      <a:pt x="707076" y="324274"/>
                    </a:cubicBezTo>
                    <a:cubicBezTo>
                      <a:pt x="706506" y="335672"/>
                      <a:pt x="696805" y="344449"/>
                      <a:pt x="685407" y="343879"/>
                    </a:cubicBezTo>
                    <a:cubicBezTo>
                      <a:pt x="674008" y="343310"/>
                      <a:pt x="665231" y="333608"/>
                      <a:pt x="665801" y="322210"/>
                    </a:cubicBezTo>
                    <a:cubicBezTo>
                      <a:pt x="672880" y="174208"/>
                      <a:pt x="558641" y="48491"/>
                      <a:pt x="410639" y="41410"/>
                    </a:cubicBezTo>
                    <a:cubicBezTo>
                      <a:pt x="341258" y="38091"/>
                      <a:pt x="273292" y="61812"/>
                      <a:pt x="221042" y="107580"/>
                    </a:cubicBezTo>
                    <a:cubicBezTo>
                      <a:pt x="167409" y="154328"/>
                      <a:pt x="134674" y="220564"/>
                      <a:pt x="130113" y="291563"/>
                    </a:cubicBezTo>
                    <a:lnTo>
                      <a:pt x="129866" y="295134"/>
                    </a:lnTo>
                    <a:cubicBezTo>
                      <a:pt x="122888" y="392900"/>
                      <a:pt x="135266" y="491083"/>
                      <a:pt x="166291" y="584059"/>
                    </a:cubicBezTo>
                    <a:cubicBezTo>
                      <a:pt x="238047" y="799349"/>
                      <a:pt x="97836" y="952603"/>
                      <a:pt x="34211" y="1008510"/>
                    </a:cubicBezTo>
                    <a:cubicBezTo>
                      <a:pt x="30484" y="1011878"/>
                      <a:pt x="25655" y="1013773"/>
                      <a:pt x="20631" y="1013835"/>
                    </a:cubicBezTo>
                    <a:close/>
                    <a:moveTo>
                      <a:pt x="852550" y="651481"/>
                    </a:moveTo>
                    <a:cubicBezTo>
                      <a:pt x="846897" y="651492"/>
                      <a:pt x="841492" y="649170"/>
                      <a:pt x="837608" y="645063"/>
                    </a:cubicBezTo>
                    <a:cubicBezTo>
                      <a:pt x="789859" y="596542"/>
                      <a:pt x="747880" y="542664"/>
                      <a:pt x="712503" y="484503"/>
                    </a:cubicBezTo>
                    <a:cubicBezTo>
                      <a:pt x="707103" y="474467"/>
                      <a:pt x="710861" y="461951"/>
                      <a:pt x="720897" y="456550"/>
                    </a:cubicBezTo>
                    <a:cubicBezTo>
                      <a:pt x="730508" y="451378"/>
                      <a:pt x="742486" y="454583"/>
                      <a:pt x="748227" y="463866"/>
                    </a:cubicBezTo>
                    <a:cubicBezTo>
                      <a:pt x="781980" y="519218"/>
                      <a:pt x="821998" y="570496"/>
                      <a:pt x="867491" y="616687"/>
                    </a:cubicBezTo>
                    <a:cubicBezTo>
                      <a:pt x="875344" y="624948"/>
                      <a:pt x="875014" y="638009"/>
                      <a:pt x="866752" y="645864"/>
                    </a:cubicBezTo>
                    <a:cubicBezTo>
                      <a:pt x="862922" y="649506"/>
                      <a:pt x="857837" y="651539"/>
                      <a:pt x="852550" y="651543"/>
                    </a:cubicBezTo>
                    <a:close/>
                  </a:path>
                </a:pathLst>
              </a:custGeom>
              <a:solidFill>
                <a:srgbClr val="073245"/>
              </a:solidFill>
              <a:ln w="20638"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C6B26752-A4B8-299D-7E14-D797AB402E0A}"/>
                  </a:ext>
                </a:extLst>
              </p:cNvPr>
              <p:cNvSpPr/>
              <p:nvPr/>
            </p:nvSpPr>
            <p:spPr>
              <a:xfrm>
                <a:off x="1411351" y="4332045"/>
                <a:ext cx="1075882" cy="1020961"/>
              </a:xfrm>
              <a:custGeom>
                <a:avLst/>
                <a:gdLst>
                  <a:gd name="connsiteX0" fmla="*/ 20623 w 1075882"/>
                  <a:gd name="connsiteY0" fmla="*/ 1020961 h 1020961"/>
                  <a:gd name="connsiteX1" fmla="*/ 0 w 1075882"/>
                  <a:gd name="connsiteY1" fmla="*/ 1000309 h 1020961"/>
                  <a:gd name="connsiteX2" fmla="*/ 7621 w 1075882"/>
                  <a:gd name="connsiteY2" fmla="*/ 984309 h 1020961"/>
                  <a:gd name="connsiteX3" fmla="*/ 118527 w 1075882"/>
                  <a:gd name="connsiteY3" fmla="*/ 724834 h 1020961"/>
                  <a:gd name="connsiteX4" fmla="*/ 111552 w 1075882"/>
                  <a:gd name="connsiteY4" fmla="*/ 679782 h 1020961"/>
                  <a:gd name="connsiteX5" fmla="*/ 91410 w 1075882"/>
                  <a:gd name="connsiteY5" fmla="*/ 426643 h 1020961"/>
                  <a:gd name="connsiteX6" fmla="*/ 91595 w 1075882"/>
                  <a:gd name="connsiteY6" fmla="*/ 423671 h 1020961"/>
                  <a:gd name="connsiteX7" fmla="*/ 245448 w 1075882"/>
                  <a:gd name="connsiteY7" fmla="*/ 112499 h 1020961"/>
                  <a:gd name="connsiteX8" fmla="*/ 595584 w 1075882"/>
                  <a:gd name="connsiteY8" fmla="*/ 1056 h 1020961"/>
                  <a:gd name="connsiteX9" fmla="*/ 1018137 w 1075882"/>
                  <a:gd name="connsiteY9" fmla="*/ 422556 h 1020961"/>
                  <a:gd name="connsiteX10" fmla="*/ 1068513 w 1075882"/>
                  <a:gd name="connsiteY10" fmla="*/ 556060 h 1020961"/>
                  <a:gd name="connsiteX11" fmla="*/ 1071051 w 1075882"/>
                  <a:gd name="connsiteY11" fmla="*/ 585139 h 1020961"/>
                  <a:gd name="connsiteX12" fmla="*/ 1041973 w 1075882"/>
                  <a:gd name="connsiteY12" fmla="*/ 587677 h 1020961"/>
                  <a:gd name="connsiteX13" fmla="*/ 976862 w 1075882"/>
                  <a:gd name="connsiteY13" fmla="*/ 422969 h 1020961"/>
                  <a:gd name="connsiteX14" fmla="*/ 592839 w 1075882"/>
                  <a:gd name="connsiteY14" fmla="*/ 42228 h 1020961"/>
                  <a:gd name="connsiteX15" fmla="*/ 272648 w 1075882"/>
                  <a:gd name="connsiteY15" fmla="*/ 143496 h 1020961"/>
                  <a:gd name="connsiteX16" fmla="*/ 132788 w 1075882"/>
                  <a:gd name="connsiteY16" fmla="*/ 426416 h 1020961"/>
                  <a:gd name="connsiteX17" fmla="*/ 132582 w 1075882"/>
                  <a:gd name="connsiteY17" fmla="*/ 429449 h 1020961"/>
                  <a:gd name="connsiteX18" fmla="*/ 152332 w 1075882"/>
                  <a:gd name="connsiteY18" fmla="*/ 673385 h 1020961"/>
                  <a:gd name="connsiteX19" fmla="*/ 159348 w 1075882"/>
                  <a:gd name="connsiteY19" fmla="*/ 718787 h 1020961"/>
                  <a:gd name="connsiteX20" fmla="*/ 33604 w 1075882"/>
                  <a:gd name="connsiteY20" fmla="*/ 1016401 h 1020961"/>
                  <a:gd name="connsiteX21" fmla="*/ 20623 w 1075882"/>
                  <a:gd name="connsiteY21" fmla="*/ 1020961 h 102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75882" h="1020961">
                    <a:moveTo>
                      <a:pt x="20623" y="1020961"/>
                    </a:moveTo>
                    <a:cubicBezTo>
                      <a:pt x="9225" y="1020953"/>
                      <a:pt x="-8" y="1011708"/>
                      <a:pt x="0" y="1000309"/>
                    </a:cubicBezTo>
                    <a:cubicBezTo>
                      <a:pt x="6" y="994102"/>
                      <a:pt x="2805" y="988224"/>
                      <a:pt x="7621" y="984309"/>
                    </a:cubicBezTo>
                    <a:cubicBezTo>
                      <a:pt x="57482" y="943839"/>
                      <a:pt x="138216" y="856357"/>
                      <a:pt x="118527" y="724834"/>
                    </a:cubicBezTo>
                    <a:cubicBezTo>
                      <a:pt x="116272" y="709795"/>
                      <a:pt x="113946" y="694780"/>
                      <a:pt x="111552" y="679782"/>
                    </a:cubicBezTo>
                    <a:cubicBezTo>
                      <a:pt x="95244" y="596442"/>
                      <a:pt x="88487" y="511514"/>
                      <a:pt x="91410" y="426643"/>
                    </a:cubicBezTo>
                    <a:lnTo>
                      <a:pt x="91595" y="423671"/>
                    </a:lnTo>
                    <a:cubicBezTo>
                      <a:pt x="99353" y="303585"/>
                      <a:pt x="154738" y="191569"/>
                      <a:pt x="245448" y="112499"/>
                    </a:cubicBezTo>
                    <a:cubicBezTo>
                      <a:pt x="343994" y="32646"/>
                      <a:pt x="469012" y="-7145"/>
                      <a:pt x="595584" y="1056"/>
                    </a:cubicBezTo>
                    <a:cubicBezTo>
                      <a:pt x="826352" y="16431"/>
                      <a:pt x="1015908" y="205532"/>
                      <a:pt x="1018137" y="422556"/>
                    </a:cubicBezTo>
                    <a:cubicBezTo>
                      <a:pt x="1018756" y="483623"/>
                      <a:pt x="1035720" y="528551"/>
                      <a:pt x="1068513" y="556060"/>
                    </a:cubicBezTo>
                    <a:cubicBezTo>
                      <a:pt x="1077243" y="563389"/>
                      <a:pt x="1078380" y="576409"/>
                      <a:pt x="1071051" y="585139"/>
                    </a:cubicBezTo>
                    <a:cubicBezTo>
                      <a:pt x="1063723" y="593868"/>
                      <a:pt x="1050705" y="595005"/>
                      <a:pt x="1041973" y="587677"/>
                    </a:cubicBezTo>
                    <a:cubicBezTo>
                      <a:pt x="999522" y="552057"/>
                      <a:pt x="977625" y="496645"/>
                      <a:pt x="976862" y="422969"/>
                    </a:cubicBezTo>
                    <a:cubicBezTo>
                      <a:pt x="974798" y="226913"/>
                      <a:pt x="802578" y="56220"/>
                      <a:pt x="592839" y="42228"/>
                    </a:cubicBezTo>
                    <a:cubicBezTo>
                      <a:pt x="477178" y="34569"/>
                      <a:pt x="362871" y="70722"/>
                      <a:pt x="272648" y="143496"/>
                    </a:cubicBezTo>
                    <a:cubicBezTo>
                      <a:pt x="190166" y="215379"/>
                      <a:pt x="139815" y="317233"/>
                      <a:pt x="132788" y="426416"/>
                    </a:cubicBezTo>
                    <a:lnTo>
                      <a:pt x="132582" y="429449"/>
                    </a:lnTo>
                    <a:cubicBezTo>
                      <a:pt x="129816" y="511248"/>
                      <a:pt x="136443" y="593097"/>
                      <a:pt x="152332" y="673385"/>
                    </a:cubicBezTo>
                    <a:cubicBezTo>
                      <a:pt x="154705" y="688491"/>
                      <a:pt x="157078" y="703598"/>
                      <a:pt x="159348" y="718787"/>
                    </a:cubicBezTo>
                    <a:cubicBezTo>
                      <a:pt x="182050" y="870555"/>
                      <a:pt x="90337" y="970400"/>
                      <a:pt x="33604" y="1016401"/>
                    </a:cubicBezTo>
                    <a:cubicBezTo>
                      <a:pt x="29935" y="1019377"/>
                      <a:pt x="25347" y="1020988"/>
                      <a:pt x="20623" y="1020961"/>
                    </a:cubicBezTo>
                    <a:close/>
                  </a:path>
                </a:pathLst>
              </a:custGeom>
              <a:solidFill>
                <a:srgbClr val="073245"/>
              </a:solidFill>
              <a:ln w="20638"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59BD130-8408-6AA9-814A-54D332043AB5}"/>
                  </a:ext>
                </a:extLst>
              </p:cNvPr>
              <p:cNvSpPr/>
              <p:nvPr/>
            </p:nvSpPr>
            <p:spPr>
              <a:xfrm>
                <a:off x="1569701" y="4187640"/>
                <a:ext cx="887861" cy="289985"/>
              </a:xfrm>
              <a:custGeom>
                <a:avLst/>
                <a:gdLst>
                  <a:gd name="connsiteX0" fmla="*/ 867236 w 887861"/>
                  <a:gd name="connsiteY0" fmla="*/ 289985 h 289985"/>
                  <a:gd name="connsiteX1" fmla="*/ 850272 w 887861"/>
                  <a:gd name="connsiteY1" fmla="*/ 281132 h 289985"/>
                  <a:gd name="connsiteX2" fmla="*/ 423509 w 887861"/>
                  <a:gd name="connsiteY2" fmla="*/ 42542 h 289985"/>
                  <a:gd name="connsiteX3" fmla="*/ 33130 w 887861"/>
                  <a:gd name="connsiteY3" fmla="*/ 167419 h 289985"/>
                  <a:gd name="connsiteX4" fmla="*/ 4211 w 887861"/>
                  <a:gd name="connsiteY4" fmla="*/ 163486 h 289985"/>
                  <a:gd name="connsiteX5" fmla="*/ 6941 w 887861"/>
                  <a:gd name="connsiteY5" fmla="*/ 135555 h 289985"/>
                  <a:gd name="connsiteX6" fmla="*/ 426254 w 887861"/>
                  <a:gd name="connsiteY6" fmla="*/ 1411 h 289985"/>
                  <a:gd name="connsiteX7" fmla="*/ 884180 w 887861"/>
                  <a:gd name="connsiteY7" fmla="*/ 257585 h 289985"/>
                  <a:gd name="connsiteX8" fmla="*/ 878985 w 887861"/>
                  <a:gd name="connsiteY8" fmla="*/ 286304 h 289985"/>
                  <a:gd name="connsiteX9" fmla="*/ 867236 w 887861"/>
                  <a:gd name="connsiteY9" fmla="*/ 289985 h 289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7861" h="289985">
                    <a:moveTo>
                      <a:pt x="867236" y="289985"/>
                    </a:moveTo>
                    <a:cubicBezTo>
                      <a:pt x="860473" y="289992"/>
                      <a:pt x="854133" y="286685"/>
                      <a:pt x="850272" y="281132"/>
                    </a:cubicBezTo>
                    <a:cubicBezTo>
                      <a:pt x="751212" y="141385"/>
                      <a:pt x="594437" y="53738"/>
                      <a:pt x="423509" y="42542"/>
                    </a:cubicBezTo>
                    <a:cubicBezTo>
                      <a:pt x="282219" y="32848"/>
                      <a:pt x="142565" y="77522"/>
                      <a:pt x="33130" y="167419"/>
                    </a:cubicBezTo>
                    <a:cubicBezTo>
                      <a:pt x="24058" y="174318"/>
                      <a:pt x="11110" y="172558"/>
                      <a:pt x="4211" y="163486"/>
                    </a:cubicBezTo>
                    <a:cubicBezTo>
                      <a:pt x="-2323" y="154894"/>
                      <a:pt x="-1132" y="142718"/>
                      <a:pt x="6941" y="135555"/>
                    </a:cubicBezTo>
                    <a:cubicBezTo>
                      <a:pt x="124460" y="38945"/>
                      <a:pt x="274482" y="-9050"/>
                      <a:pt x="426254" y="1411"/>
                    </a:cubicBezTo>
                    <a:cubicBezTo>
                      <a:pt x="609686" y="13480"/>
                      <a:pt x="777907" y="107587"/>
                      <a:pt x="884180" y="257585"/>
                    </a:cubicBezTo>
                    <a:cubicBezTo>
                      <a:pt x="890676" y="266950"/>
                      <a:pt x="888350" y="279807"/>
                      <a:pt x="878985" y="286304"/>
                    </a:cubicBezTo>
                    <a:cubicBezTo>
                      <a:pt x="875534" y="288698"/>
                      <a:pt x="871436" y="289983"/>
                      <a:pt x="867236" y="289985"/>
                    </a:cubicBezTo>
                    <a:close/>
                  </a:path>
                </a:pathLst>
              </a:custGeom>
              <a:solidFill>
                <a:srgbClr val="073245"/>
              </a:solidFill>
              <a:ln w="20638"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FBB24213-6AFA-69C5-4F58-9F32ED95BF44}"/>
                  </a:ext>
                </a:extLst>
              </p:cNvPr>
              <p:cNvSpPr/>
              <p:nvPr/>
            </p:nvSpPr>
            <p:spPr>
              <a:xfrm>
                <a:off x="1272869" y="4412502"/>
                <a:ext cx="246165" cy="800850"/>
              </a:xfrm>
              <a:custGeom>
                <a:avLst/>
                <a:gdLst>
                  <a:gd name="connsiteX0" fmla="*/ 20648 w 246165"/>
                  <a:gd name="connsiteY0" fmla="*/ 800850 h 800850"/>
                  <a:gd name="connsiteX1" fmla="*/ 0 w 246165"/>
                  <a:gd name="connsiteY1" fmla="*/ 780223 h 800850"/>
                  <a:gd name="connsiteX2" fmla="*/ 10989 w 246165"/>
                  <a:gd name="connsiteY2" fmla="*/ 761969 h 800850"/>
                  <a:gd name="connsiteX3" fmla="*/ 63285 w 246165"/>
                  <a:gd name="connsiteY3" fmla="*/ 723356 h 800850"/>
                  <a:gd name="connsiteX4" fmla="*/ 100040 w 246165"/>
                  <a:gd name="connsiteY4" fmla="*/ 661444 h 800850"/>
                  <a:gd name="connsiteX5" fmla="*/ 104622 w 246165"/>
                  <a:gd name="connsiteY5" fmla="*/ 605723 h 800850"/>
                  <a:gd name="connsiteX6" fmla="*/ 85883 w 246165"/>
                  <a:gd name="connsiteY6" fmla="*/ 336218 h 800850"/>
                  <a:gd name="connsiteX7" fmla="*/ 86007 w 246165"/>
                  <a:gd name="connsiteY7" fmla="*/ 334030 h 800850"/>
                  <a:gd name="connsiteX8" fmla="*/ 129201 w 246165"/>
                  <a:gd name="connsiteY8" fmla="*/ 146497 h 800850"/>
                  <a:gd name="connsiteX9" fmla="*/ 209213 w 246165"/>
                  <a:gd name="connsiteY9" fmla="*/ 7999 h 800850"/>
                  <a:gd name="connsiteX10" fmla="*/ 238167 w 246165"/>
                  <a:gd name="connsiteY10" fmla="*/ 4325 h 800850"/>
                  <a:gd name="connsiteX11" fmla="*/ 241841 w 246165"/>
                  <a:gd name="connsiteY11" fmla="*/ 33280 h 800850"/>
                  <a:gd name="connsiteX12" fmla="*/ 167422 w 246165"/>
                  <a:gd name="connsiteY12" fmla="*/ 162120 h 800850"/>
                  <a:gd name="connsiteX13" fmla="*/ 127199 w 246165"/>
                  <a:gd name="connsiteY13" fmla="*/ 336610 h 800850"/>
                  <a:gd name="connsiteX14" fmla="*/ 127075 w 246165"/>
                  <a:gd name="connsiteY14" fmla="*/ 338859 h 800850"/>
                  <a:gd name="connsiteX15" fmla="*/ 145381 w 246165"/>
                  <a:gd name="connsiteY15" fmla="*/ 599201 h 800850"/>
                  <a:gd name="connsiteX16" fmla="*/ 139540 w 246165"/>
                  <a:gd name="connsiteY16" fmla="*/ 673496 h 800850"/>
                  <a:gd name="connsiteX17" fmla="*/ 94448 w 246165"/>
                  <a:gd name="connsiteY17" fmla="*/ 750536 h 800850"/>
                  <a:gd name="connsiteX18" fmla="*/ 30265 w 246165"/>
                  <a:gd name="connsiteY18" fmla="*/ 798477 h 800850"/>
                  <a:gd name="connsiteX19" fmla="*/ 20648 w 246165"/>
                  <a:gd name="connsiteY19" fmla="*/ 800850 h 80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6165" h="800850">
                    <a:moveTo>
                      <a:pt x="20648" y="800850"/>
                    </a:moveTo>
                    <a:cubicBezTo>
                      <a:pt x="9250" y="800857"/>
                      <a:pt x="6" y="791621"/>
                      <a:pt x="0" y="780223"/>
                    </a:cubicBezTo>
                    <a:cubicBezTo>
                      <a:pt x="-4" y="772573"/>
                      <a:pt x="4227" y="765546"/>
                      <a:pt x="10989" y="761969"/>
                    </a:cubicBezTo>
                    <a:cubicBezTo>
                      <a:pt x="30234" y="751754"/>
                      <a:pt x="47858" y="738742"/>
                      <a:pt x="63285" y="723356"/>
                    </a:cubicBezTo>
                    <a:cubicBezTo>
                      <a:pt x="80127" y="705815"/>
                      <a:pt x="92704" y="684630"/>
                      <a:pt x="100040" y="661444"/>
                    </a:cubicBezTo>
                    <a:cubicBezTo>
                      <a:pt x="104471" y="643223"/>
                      <a:pt x="106017" y="624422"/>
                      <a:pt x="104622" y="605723"/>
                    </a:cubicBezTo>
                    <a:cubicBezTo>
                      <a:pt x="87839" y="516932"/>
                      <a:pt x="81551" y="426476"/>
                      <a:pt x="85883" y="336218"/>
                    </a:cubicBezTo>
                    <a:lnTo>
                      <a:pt x="86007" y="334030"/>
                    </a:lnTo>
                    <a:cubicBezTo>
                      <a:pt x="90231" y="269604"/>
                      <a:pt x="104816" y="206280"/>
                      <a:pt x="129201" y="146497"/>
                    </a:cubicBezTo>
                    <a:cubicBezTo>
                      <a:pt x="149498" y="96932"/>
                      <a:pt x="176414" y="50343"/>
                      <a:pt x="209213" y="7999"/>
                    </a:cubicBezTo>
                    <a:cubicBezTo>
                      <a:pt x="216194" y="-1012"/>
                      <a:pt x="229157" y="-2656"/>
                      <a:pt x="238167" y="4325"/>
                    </a:cubicBezTo>
                    <a:cubicBezTo>
                      <a:pt x="247177" y="11307"/>
                      <a:pt x="248822" y="24269"/>
                      <a:pt x="241841" y="33280"/>
                    </a:cubicBezTo>
                    <a:cubicBezTo>
                      <a:pt x="211324" y="72664"/>
                      <a:pt x="186291" y="116007"/>
                      <a:pt x="167422" y="162120"/>
                    </a:cubicBezTo>
                    <a:cubicBezTo>
                      <a:pt x="144733" y="217746"/>
                      <a:pt x="131151" y="276664"/>
                      <a:pt x="127199" y="336610"/>
                    </a:cubicBezTo>
                    <a:lnTo>
                      <a:pt x="127075" y="338859"/>
                    </a:lnTo>
                    <a:cubicBezTo>
                      <a:pt x="122987" y="426057"/>
                      <a:pt x="129131" y="513434"/>
                      <a:pt x="145381" y="599201"/>
                    </a:cubicBezTo>
                    <a:cubicBezTo>
                      <a:pt x="147831" y="624117"/>
                      <a:pt x="145853" y="649270"/>
                      <a:pt x="139540" y="673496"/>
                    </a:cubicBezTo>
                    <a:cubicBezTo>
                      <a:pt x="130571" y="702275"/>
                      <a:pt x="115147" y="728623"/>
                      <a:pt x="94448" y="750536"/>
                    </a:cubicBezTo>
                    <a:cubicBezTo>
                      <a:pt x="75667" y="769748"/>
                      <a:pt x="54015" y="785921"/>
                      <a:pt x="30265" y="798477"/>
                    </a:cubicBezTo>
                    <a:cubicBezTo>
                      <a:pt x="27299" y="800037"/>
                      <a:pt x="23999" y="800852"/>
                      <a:pt x="20648" y="800850"/>
                    </a:cubicBezTo>
                    <a:close/>
                  </a:path>
                </a:pathLst>
              </a:custGeom>
              <a:solidFill>
                <a:srgbClr val="073245"/>
              </a:solidFill>
              <a:ln w="20638"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E59DEB27-1E03-B699-7445-4F18F88D78CF}"/>
                  </a:ext>
                </a:extLst>
              </p:cNvPr>
              <p:cNvSpPr/>
              <p:nvPr/>
            </p:nvSpPr>
            <p:spPr>
              <a:xfrm>
                <a:off x="1259563" y="4043220"/>
                <a:ext cx="1021463" cy="507689"/>
              </a:xfrm>
              <a:custGeom>
                <a:avLst/>
                <a:gdLst>
                  <a:gd name="connsiteX0" fmla="*/ 20643 w 1021463"/>
                  <a:gd name="connsiteY0" fmla="*/ 507689 h 507689"/>
                  <a:gd name="connsiteX1" fmla="*/ 13379 w 1021463"/>
                  <a:gd name="connsiteY1" fmla="*/ 506368 h 507689"/>
                  <a:gd name="connsiteX2" fmla="*/ 1326 w 1021463"/>
                  <a:gd name="connsiteY2" fmla="*/ 479787 h 507689"/>
                  <a:gd name="connsiteX3" fmla="*/ 8694 w 1021463"/>
                  <a:gd name="connsiteY3" fmla="*/ 461028 h 507689"/>
                  <a:gd name="connsiteX4" fmla="*/ 746051 w 1021463"/>
                  <a:gd name="connsiteY4" fmla="*/ 1658 h 507689"/>
                  <a:gd name="connsiteX5" fmla="*/ 1009406 w 1021463"/>
                  <a:gd name="connsiteY5" fmla="*/ 67698 h 507689"/>
                  <a:gd name="connsiteX6" fmla="*/ 1019589 w 1021463"/>
                  <a:gd name="connsiteY6" fmla="*/ 95051 h 507689"/>
                  <a:gd name="connsiteX7" fmla="*/ 992339 w 1021463"/>
                  <a:gd name="connsiteY7" fmla="*/ 105279 h 507689"/>
                  <a:gd name="connsiteX8" fmla="*/ 743306 w 1021463"/>
                  <a:gd name="connsiteY8" fmla="*/ 42726 h 507689"/>
                  <a:gd name="connsiteX9" fmla="*/ 46915 w 1021463"/>
                  <a:gd name="connsiteY9" fmla="*/ 476527 h 507689"/>
                  <a:gd name="connsiteX10" fmla="*/ 39960 w 1021463"/>
                  <a:gd name="connsiteY10" fmla="*/ 494213 h 507689"/>
                  <a:gd name="connsiteX11" fmla="*/ 20643 w 1021463"/>
                  <a:gd name="connsiteY11" fmla="*/ 507689 h 50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463" h="507689">
                    <a:moveTo>
                      <a:pt x="20643" y="507689"/>
                    </a:moveTo>
                    <a:cubicBezTo>
                      <a:pt x="18162" y="507683"/>
                      <a:pt x="15702" y="507237"/>
                      <a:pt x="13379" y="506368"/>
                    </a:cubicBezTo>
                    <a:cubicBezTo>
                      <a:pt x="2711" y="502356"/>
                      <a:pt x="-2686" y="490455"/>
                      <a:pt x="1326" y="479787"/>
                    </a:cubicBezTo>
                    <a:cubicBezTo>
                      <a:pt x="3693" y="473499"/>
                      <a:pt x="6149" y="467246"/>
                      <a:pt x="8694" y="461028"/>
                    </a:cubicBezTo>
                    <a:cubicBezTo>
                      <a:pt x="130207" y="165346"/>
                      <a:pt x="427082" y="-19605"/>
                      <a:pt x="746051" y="1658"/>
                    </a:cubicBezTo>
                    <a:cubicBezTo>
                      <a:pt x="837104" y="7583"/>
                      <a:pt x="926330" y="29958"/>
                      <a:pt x="1009406" y="67698"/>
                    </a:cubicBezTo>
                    <a:cubicBezTo>
                      <a:pt x="1019770" y="72438"/>
                      <a:pt x="1024329" y="84684"/>
                      <a:pt x="1019589" y="95051"/>
                    </a:cubicBezTo>
                    <a:cubicBezTo>
                      <a:pt x="1014865" y="105373"/>
                      <a:pt x="1002689" y="109945"/>
                      <a:pt x="992339" y="105279"/>
                    </a:cubicBezTo>
                    <a:cubicBezTo>
                      <a:pt x="913787" y="69559"/>
                      <a:pt x="829414" y="48366"/>
                      <a:pt x="743306" y="42726"/>
                    </a:cubicBezTo>
                    <a:cubicBezTo>
                      <a:pt x="442071" y="22644"/>
                      <a:pt x="161698" y="197295"/>
                      <a:pt x="46915" y="476527"/>
                    </a:cubicBezTo>
                    <a:cubicBezTo>
                      <a:pt x="44500" y="482408"/>
                      <a:pt x="42189" y="488290"/>
                      <a:pt x="39960" y="494213"/>
                    </a:cubicBezTo>
                    <a:cubicBezTo>
                      <a:pt x="36967" y="502299"/>
                      <a:pt x="29265" y="507673"/>
                      <a:pt x="20643" y="507689"/>
                    </a:cubicBezTo>
                    <a:close/>
                  </a:path>
                </a:pathLst>
              </a:custGeom>
              <a:solidFill>
                <a:srgbClr val="073245"/>
              </a:solidFill>
              <a:ln w="20638"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BE5ADA59-12DD-0921-0FA3-E8ED9909C06C}"/>
                  </a:ext>
                </a:extLst>
              </p:cNvPr>
              <p:cNvSpPr/>
              <p:nvPr/>
            </p:nvSpPr>
            <p:spPr>
              <a:xfrm>
                <a:off x="1461438" y="3898514"/>
                <a:ext cx="573095" cy="182273"/>
              </a:xfrm>
              <a:custGeom>
                <a:avLst/>
                <a:gdLst>
                  <a:gd name="connsiteX0" fmla="*/ 20644 w 573095"/>
                  <a:gd name="connsiteY0" fmla="*/ 182273 h 182273"/>
                  <a:gd name="connsiteX1" fmla="*/ 0 w 573095"/>
                  <a:gd name="connsiteY1" fmla="*/ 161642 h 182273"/>
                  <a:gd name="connsiteX2" fmla="*/ 9314 w 573095"/>
                  <a:gd name="connsiteY2" fmla="*/ 144383 h 182273"/>
                  <a:gd name="connsiteX3" fmla="*/ 553855 w 573095"/>
                  <a:gd name="connsiteY3" fmla="*/ 2211 h 182273"/>
                  <a:gd name="connsiteX4" fmla="*/ 573048 w 573095"/>
                  <a:gd name="connsiteY4" fmla="*/ 24190 h 182273"/>
                  <a:gd name="connsiteX5" fmla="*/ 551574 w 573095"/>
                  <a:gd name="connsiteY5" fmla="*/ 43436 h 182273"/>
                  <a:gd name="connsiteX6" fmla="*/ 551089 w 573095"/>
                  <a:gd name="connsiteY6" fmla="*/ 43403 h 182273"/>
                  <a:gd name="connsiteX7" fmla="*/ 31953 w 573095"/>
                  <a:gd name="connsiteY7" fmla="*/ 178909 h 182273"/>
                  <a:gd name="connsiteX8" fmla="*/ 20644 w 573095"/>
                  <a:gd name="connsiteY8" fmla="*/ 182273 h 182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3095" h="182273">
                    <a:moveTo>
                      <a:pt x="20644" y="182273"/>
                    </a:moveTo>
                    <a:cubicBezTo>
                      <a:pt x="9246" y="182275"/>
                      <a:pt x="4" y="173040"/>
                      <a:pt x="0" y="161642"/>
                    </a:cubicBezTo>
                    <a:cubicBezTo>
                      <a:pt x="-2" y="154687"/>
                      <a:pt x="3500" y="148199"/>
                      <a:pt x="9314" y="144383"/>
                    </a:cubicBezTo>
                    <a:cubicBezTo>
                      <a:pt x="170301" y="38506"/>
                      <a:pt x="361656" y="-11455"/>
                      <a:pt x="553855" y="2211"/>
                    </a:cubicBezTo>
                    <a:cubicBezTo>
                      <a:pt x="565222" y="2983"/>
                      <a:pt x="573815" y="12822"/>
                      <a:pt x="573048" y="24190"/>
                    </a:cubicBezTo>
                    <a:cubicBezTo>
                      <a:pt x="572433" y="35434"/>
                      <a:pt x="562820" y="44051"/>
                      <a:pt x="551574" y="43436"/>
                    </a:cubicBezTo>
                    <a:cubicBezTo>
                      <a:pt x="551413" y="43426"/>
                      <a:pt x="551250" y="43416"/>
                      <a:pt x="551089" y="43403"/>
                    </a:cubicBezTo>
                    <a:cubicBezTo>
                      <a:pt x="367859" y="30340"/>
                      <a:pt x="185424" y="77959"/>
                      <a:pt x="31953" y="178909"/>
                    </a:cubicBezTo>
                    <a:cubicBezTo>
                      <a:pt x="28591" y="181107"/>
                      <a:pt x="24660" y="182277"/>
                      <a:pt x="20644" y="182273"/>
                    </a:cubicBezTo>
                    <a:close/>
                  </a:path>
                </a:pathLst>
              </a:custGeom>
              <a:solidFill>
                <a:srgbClr val="073245"/>
              </a:solidFill>
              <a:ln w="20638" cap="flat">
                <a:noFill/>
                <a:prstDash val="solid"/>
                <a:miter/>
              </a:ln>
            </p:spPr>
            <p:txBody>
              <a:bodyPr rtlCol="0" anchor="ctr"/>
              <a:lstStyle/>
              <a:p>
                <a:endParaRPr lang="en-US"/>
              </a:p>
            </p:txBody>
          </p:sp>
        </p:grpSp>
        <p:grpSp>
          <p:nvGrpSpPr>
            <p:cNvPr id="16" name="Graphic 23" descr="Delivery outline">
              <a:extLst>
                <a:ext uri="{FF2B5EF4-FFF2-40B4-BE49-F238E27FC236}">
                  <a16:creationId xmlns:a16="http://schemas.microsoft.com/office/drawing/2014/main" id="{3DF44656-D2B1-E877-545F-F636B29EA7F3}"/>
                </a:ext>
              </a:extLst>
            </p:cNvPr>
            <p:cNvGrpSpPr/>
            <p:nvPr/>
          </p:nvGrpSpPr>
          <p:grpSpPr>
            <a:xfrm>
              <a:off x="3361462" y="4253768"/>
              <a:ext cx="1862624" cy="1033786"/>
              <a:chOff x="3187973" y="4273594"/>
              <a:chExt cx="1862624" cy="1033786"/>
            </a:xfrm>
            <a:solidFill>
              <a:srgbClr val="073245"/>
            </a:solidFill>
          </p:grpSpPr>
          <p:sp>
            <p:nvSpPr>
              <p:cNvPr id="17" name="Freeform: Shape 16">
                <a:extLst>
                  <a:ext uri="{FF2B5EF4-FFF2-40B4-BE49-F238E27FC236}">
                    <a16:creationId xmlns:a16="http://schemas.microsoft.com/office/drawing/2014/main" id="{7A827985-EA95-5D67-31A0-5A3F923A2FC8}"/>
                  </a:ext>
                </a:extLst>
              </p:cNvPr>
              <p:cNvSpPr/>
              <p:nvPr/>
            </p:nvSpPr>
            <p:spPr>
              <a:xfrm>
                <a:off x="3616089" y="4976521"/>
                <a:ext cx="334945" cy="330858"/>
              </a:xfrm>
              <a:custGeom>
                <a:avLst/>
                <a:gdLst>
                  <a:gd name="connsiteX0" fmla="*/ 190515 w 334945"/>
                  <a:gd name="connsiteY0" fmla="*/ 34 h 330858"/>
                  <a:gd name="connsiteX1" fmla="*/ 2425 w 334945"/>
                  <a:gd name="connsiteY1" fmla="*/ 162163 h 330858"/>
                  <a:gd name="connsiteX2" fmla="*/ 33718 w 334945"/>
                  <a:gd name="connsiteY2" fmla="*/ 281838 h 330858"/>
                  <a:gd name="connsiteX3" fmla="*/ 144443 w 334945"/>
                  <a:gd name="connsiteY3" fmla="*/ 330824 h 330858"/>
                  <a:gd name="connsiteX4" fmla="*/ 332513 w 334945"/>
                  <a:gd name="connsiteY4" fmla="*/ 168695 h 330858"/>
                  <a:gd name="connsiteX5" fmla="*/ 301219 w 334945"/>
                  <a:gd name="connsiteY5" fmla="*/ 49020 h 330858"/>
                  <a:gd name="connsiteX6" fmla="*/ 190515 w 334945"/>
                  <a:gd name="connsiteY6" fmla="*/ 34 h 330858"/>
                  <a:gd name="connsiteX7" fmla="*/ 291794 w 334945"/>
                  <a:gd name="connsiteY7" fmla="*/ 162163 h 330858"/>
                  <a:gd name="connsiteX8" fmla="*/ 144422 w 334945"/>
                  <a:gd name="connsiteY8" fmla="*/ 289486 h 330858"/>
                  <a:gd name="connsiteX9" fmla="*/ 65156 w 334945"/>
                  <a:gd name="connsiteY9" fmla="*/ 255010 h 330858"/>
                  <a:gd name="connsiteX10" fmla="*/ 43143 w 334945"/>
                  <a:gd name="connsiteY10" fmla="*/ 168695 h 330858"/>
                  <a:gd name="connsiteX11" fmla="*/ 190515 w 334945"/>
                  <a:gd name="connsiteY11" fmla="*/ 41372 h 330858"/>
                  <a:gd name="connsiteX12" fmla="*/ 269802 w 334945"/>
                  <a:gd name="connsiteY12" fmla="*/ 75849 h 330858"/>
                  <a:gd name="connsiteX13" fmla="*/ 291711 w 334945"/>
                  <a:gd name="connsiteY13" fmla="*/ 162163 h 330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4945" h="330858">
                    <a:moveTo>
                      <a:pt x="190515" y="34"/>
                    </a:moveTo>
                    <a:cubicBezTo>
                      <a:pt x="97503" y="3151"/>
                      <a:pt x="19220" y="70627"/>
                      <a:pt x="2425" y="162163"/>
                    </a:cubicBezTo>
                    <a:cubicBezTo>
                      <a:pt x="-5436" y="204723"/>
                      <a:pt x="6029" y="248575"/>
                      <a:pt x="33718" y="281838"/>
                    </a:cubicBezTo>
                    <a:cubicBezTo>
                      <a:pt x="61520" y="313801"/>
                      <a:pt x="102092" y="331750"/>
                      <a:pt x="144443" y="330824"/>
                    </a:cubicBezTo>
                    <a:cubicBezTo>
                      <a:pt x="237448" y="327707"/>
                      <a:pt x="315725" y="260226"/>
                      <a:pt x="332513" y="168695"/>
                    </a:cubicBezTo>
                    <a:cubicBezTo>
                      <a:pt x="340392" y="126135"/>
                      <a:pt x="328922" y="82275"/>
                      <a:pt x="301219" y="49020"/>
                    </a:cubicBezTo>
                    <a:cubicBezTo>
                      <a:pt x="273423" y="17063"/>
                      <a:pt x="232860" y="-886"/>
                      <a:pt x="190515" y="34"/>
                    </a:cubicBezTo>
                    <a:close/>
                    <a:moveTo>
                      <a:pt x="291794" y="162163"/>
                    </a:moveTo>
                    <a:cubicBezTo>
                      <a:pt x="278723" y="233979"/>
                      <a:pt x="217375" y="286981"/>
                      <a:pt x="144422" y="289486"/>
                    </a:cubicBezTo>
                    <a:cubicBezTo>
                      <a:pt x="114192" y="290337"/>
                      <a:pt x="85147" y="277704"/>
                      <a:pt x="65156" y="255010"/>
                    </a:cubicBezTo>
                    <a:cubicBezTo>
                      <a:pt x="45367" y="230934"/>
                      <a:pt x="37302" y="199308"/>
                      <a:pt x="43143" y="168695"/>
                    </a:cubicBezTo>
                    <a:cubicBezTo>
                      <a:pt x="56206" y="96875"/>
                      <a:pt x="117559" y="43869"/>
                      <a:pt x="190515" y="41372"/>
                    </a:cubicBezTo>
                    <a:cubicBezTo>
                      <a:pt x="220752" y="40525"/>
                      <a:pt x="249803" y="53156"/>
                      <a:pt x="269802" y="75849"/>
                    </a:cubicBezTo>
                    <a:cubicBezTo>
                      <a:pt x="289543" y="99947"/>
                      <a:pt x="297569" y="131567"/>
                      <a:pt x="291711" y="162163"/>
                    </a:cubicBezTo>
                    <a:close/>
                  </a:path>
                </a:pathLst>
              </a:custGeom>
              <a:solidFill>
                <a:srgbClr val="073245"/>
              </a:solidFill>
              <a:ln w="20638"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5EFB73DD-E330-8113-463D-9FB6C1B7E473}"/>
                  </a:ext>
                </a:extLst>
              </p:cNvPr>
              <p:cNvSpPr/>
              <p:nvPr/>
            </p:nvSpPr>
            <p:spPr>
              <a:xfrm>
                <a:off x="3187973" y="4273594"/>
                <a:ext cx="1862624" cy="868356"/>
              </a:xfrm>
              <a:custGeom>
                <a:avLst/>
                <a:gdLst>
                  <a:gd name="connsiteX0" fmla="*/ 1838819 w 1862624"/>
                  <a:gd name="connsiteY0" fmla="*/ 512742 h 868356"/>
                  <a:gd name="connsiteX1" fmla="*/ 1742459 w 1862624"/>
                  <a:gd name="connsiteY1" fmla="*/ 430065 h 868356"/>
                  <a:gd name="connsiteX2" fmla="*/ 1720446 w 1862624"/>
                  <a:gd name="connsiteY2" fmla="*/ 386660 h 868356"/>
                  <a:gd name="connsiteX3" fmla="*/ 1701844 w 1862624"/>
                  <a:gd name="connsiteY3" fmla="*/ 244042 h 868356"/>
                  <a:gd name="connsiteX4" fmla="*/ 1561851 w 1862624"/>
                  <a:gd name="connsiteY4" fmla="*/ 124016 h 868356"/>
                  <a:gd name="connsiteX5" fmla="*/ 1375683 w 1862624"/>
                  <a:gd name="connsiteY5" fmla="*/ 124016 h 868356"/>
                  <a:gd name="connsiteX6" fmla="*/ 1395546 w 1862624"/>
                  <a:gd name="connsiteY6" fmla="*/ 0 h 868356"/>
                  <a:gd name="connsiteX7" fmla="*/ 362084 w 1862624"/>
                  <a:gd name="connsiteY7" fmla="*/ 0 h 868356"/>
                  <a:gd name="connsiteX8" fmla="*/ 332568 w 1862624"/>
                  <a:gd name="connsiteY8" fmla="*/ 184928 h 868356"/>
                  <a:gd name="connsiteX9" fmla="*/ 92578 w 1862624"/>
                  <a:gd name="connsiteY9" fmla="*/ 184928 h 868356"/>
                  <a:gd name="connsiteX10" fmla="*/ 85984 w 1862624"/>
                  <a:gd name="connsiteY10" fmla="*/ 226266 h 868356"/>
                  <a:gd name="connsiteX11" fmla="*/ 325975 w 1862624"/>
                  <a:gd name="connsiteY11" fmla="*/ 226266 h 868356"/>
                  <a:gd name="connsiteX12" fmla="*/ 309439 w 1862624"/>
                  <a:gd name="connsiteY12" fmla="*/ 329613 h 868356"/>
                  <a:gd name="connsiteX13" fmla="*/ 161220 w 1862624"/>
                  <a:gd name="connsiteY13" fmla="*/ 329613 h 868356"/>
                  <a:gd name="connsiteX14" fmla="*/ 154627 w 1862624"/>
                  <a:gd name="connsiteY14" fmla="*/ 370951 h 868356"/>
                  <a:gd name="connsiteX15" fmla="*/ 302929 w 1862624"/>
                  <a:gd name="connsiteY15" fmla="*/ 370951 h 868356"/>
                  <a:gd name="connsiteX16" fmla="*/ 289742 w 1862624"/>
                  <a:gd name="connsiteY16" fmla="*/ 453628 h 868356"/>
                  <a:gd name="connsiteX17" fmla="*/ 6593 w 1862624"/>
                  <a:gd name="connsiteY17" fmla="*/ 453628 h 868356"/>
                  <a:gd name="connsiteX18" fmla="*/ 0 w 1862624"/>
                  <a:gd name="connsiteY18" fmla="*/ 494967 h 868356"/>
                  <a:gd name="connsiteX19" fmla="*/ 283169 w 1862624"/>
                  <a:gd name="connsiteY19" fmla="*/ 494967 h 868356"/>
                  <a:gd name="connsiteX20" fmla="*/ 223517 w 1862624"/>
                  <a:gd name="connsiteY20" fmla="*/ 868357 h 868356"/>
                  <a:gd name="connsiteX21" fmla="*/ 388747 w 1862624"/>
                  <a:gd name="connsiteY21" fmla="*/ 868357 h 868356"/>
                  <a:gd name="connsiteX22" fmla="*/ 389099 w 1862624"/>
                  <a:gd name="connsiteY22" fmla="*/ 865091 h 868356"/>
                  <a:gd name="connsiteX23" fmla="*/ 398875 w 1862624"/>
                  <a:gd name="connsiteY23" fmla="*/ 827018 h 868356"/>
                  <a:gd name="connsiteX24" fmla="*/ 271966 w 1862624"/>
                  <a:gd name="connsiteY24" fmla="*/ 827018 h 868356"/>
                  <a:gd name="connsiteX25" fmla="*/ 315061 w 1862624"/>
                  <a:gd name="connsiteY25" fmla="*/ 556974 h 868356"/>
                  <a:gd name="connsiteX26" fmla="*/ 1265062 w 1862624"/>
                  <a:gd name="connsiteY26" fmla="*/ 556974 h 868356"/>
                  <a:gd name="connsiteX27" fmla="*/ 1221966 w 1862624"/>
                  <a:gd name="connsiteY27" fmla="*/ 827018 h 868356"/>
                  <a:gd name="connsiteX28" fmla="*/ 804158 w 1862624"/>
                  <a:gd name="connsiteY28" fmla="*/ 827018 h 868356"/>
                  <a:gd name="connsiteX29" fmla="*/ 802339 w 1862624"/>
                  <a:gd name="connsiteY29" fmla="*/ 868357 h 868356"/>
                  <a:gd name="connsiteX30" fmla="*/ 1256876 w 1862624"/>
                  <a:gd name="connsiteY30" fmla="*/ 868357 h 868356"/>
                  <a:gd name="connsiteX31" fmla="*/ 1263821 w 1862624"/>
                  <a:gd name="connsiteY31" fmla="*/ 827018 h 868356"/>
                  <a:gd name="connsiteX32" fmla="*/ 1369421 w 1862624"/>
                  <a:gd name="connsiteY32" fmla="*/ 165354 h 868356"/>
                  <a:gd name="connsiteX33" fmla="*/ 1451581 w 1862624"/>
                  <a:gd name="connsiteY33" fmla="*/ 165354 h 868356"/>
                  <a:gd name="connsiteX34" fmla="*/ 1405509 w 1862624"/>
                  <a:gd name="connsiteY34" fmla="*/ 453628 h 868356"/>
                  <a:gd name="connsiteX35" fmla="*/ 1707900 w 1862624"/>
                  <a:gd name="connsiteY35" fmla="*/ 453628 h 868356"/>
                  <a:gd name="connsiteX36" fmla="*/ 1715940 w 1862624"/>
                  <a:gd name="connsiteY36" fmla="*/ 461772 h 868356"/>
                  <a:gd name="connsiteX37" fmla="*/ 1811288 w 1862624"/>
                  <a:gd name="connsiteY37" fmla="*/ 543601 h 868356"/>
                  <a:gd name="connsiteX38" fmla="*/ 1820506 w 1862624"/>
                  <a:gd name="connsiteY38" fmla="*/ 572394 h 868356"/>
                  <a:gd name="connsiteX39" fmla="*/ 1787435 w 1862624"/>
                  <a:gd name="connsiteY39" fmla="*/ 779086 h 868356"/>
                  <a:gd name="connsiteX40" fmla="*/ 1732393 w 1862624"/>
                  <a:gd name="connsiteY40" fmla="*/ 826956 h 868356"/>
                  <a:gd name="connsiteX41" fmla="*/ 1672287 w 1862624"/>
                  <a:gd name="connsiteY41" fmla="*/ 826956 h 868356"/>
                  <a:gd name="connsiteX42" fmla="*/ 1670468 w 1862624"/>
                  <a:gd name="connsiteY42" fmla="*/ 868295 h 868356"/>
                  <a:gd name="connsiteX43" fmla="*/ 1732476 w 1862624"/>
                  <a:gd name="connsiteY43" fmla="*/ 868295 h 868356"/>
                  <a:gd name="connsiteX44" fmla="*/ 1828340 w 1862624"/>
                  <a:gd name="connsiteY44" fmla="*/ 785618 h 868356"/>
                  <a:gd name="connsiteX45" fmla="*/ 1861411 w 1862624"/>
                  <a:gd name="connsiteY45" fmla="*/ 578925 h 868356"/>
                  <a:gd name="connsiteX46" fmla="*/ 1838819 w 1862624"/>
                  <a:gd name="connsiteY46" fmla="*/ 512742 h 868356"/>
                  <a:gd name="connsiteX47" fmla="*/ 1334862 w 1862624"/>
                  <a:gd name="connsiteY47" fmla="*/ 117525 h 868356"/>
                  <a:gd name="connsiteX48" fmla="*/ 1327214 w 1862624"/>
                  <a:gd name="connsiteY48" fmla="*/ 165354 h 868356"/>
                  <a:gd name="connsiteX49" fmla="*/ 1327565 w 1862624"/>
                  <a:gd name="connsiteY49" fmla="*/ 165354 h 868356"/>
                  <a:gd name="connsiteX50" fmla="*/ 1271758 w 1862624"/>
                  <a:gd name="connsiteY50" fmla="*/ 515594 h 868356"/>
                  <a:gd name="connsiteX51" fmla="*/ 321655 w 1862624"/>
                  <a:gd name="connsiteY51" fmla="*/ 515594 h 868356"/>
                  <a:gd name="connsiteX52" fmla="*/ 397346 w 1862624"/>
                  <a:gd name="connsiteY52" fmla="*/ 41339 h 868356"/>
                  <a:gd name="connsiteX53" fmla="*/ 1347056 w 1862624"/>
                  <a:gd name="connsiteY53" fmla="*/ 41339 h 868356"/>
                  <a:gd name="connsiteX54" fmla="*/ 1454020 w 1862624"/>
                  <a:gd name="connsiteY54" fmla="*/ 412290 h 868356"/>
                  <a:gd name="connsiteX55" fmla="*/ 1493436 w 1862624"/>
                  <a:gd name="connsiteY55" fmla="*/ 165354 h 868356"/>
                  <a:gd name="connsiteX56" fmla="*/ 1561851 w 1862624"/>
                  <a:gd name="connsiteY56" fmla="*/ 165354 h 868356"/>
                  <a:gd name="connsiteX57" fmla="*/ 1660878 w 1862624"/>
                  <a:gd name="connsiteY57" fmla="*/ 249271 h 868356"/>
                  <a:gd name="connsiteX58" fmla="*/ 1679356 w 1862624"/>
                  <a:gd name="connsiteY58" fmla="*/ 391207 h 868356"/>
                  <a:gd name="connsiteX59" fmla="*/ 1683490 w 1862624"/>
                  <a:gd name="connsiteY59" fmla="*/ 412248 h 86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862624" h="868356">
                    <a:moveTo>
                      <a:pt x="1838819" y="512742"/>
                    </a:moveTo>
                    <a:lnTo>
                      <a:pt x="1742459" y="430065"/>
                    </a:lnTo>
                    <a:cubicBezTo>
                      <a:pt x="1729657" y="419088"/>
                      <a:pt x="1721738" y="403474"/>
                      <a:pt x="1720446" y="386660"/>
                    </a:cubicBezTo>
                    <a:lnTo>
                      <a:pt x="1701844" y="244042"/>
                    </a:lnTo>
                    <a:cubicBezTo>
                      <a:pt x="1692777" y="174101"/>
                      <a:pt x="1632358" y="122298"/>
                      <a:pt x="1561851" y="124016"/>
                    </a:cubicBezTo>
                    <a:lnTo>
                      <a:pt x="1375683" y="124016"/>
                    </a:lnTo>
                    <a:lnTo>
                      <a:pt x="1395546" y="0"/>
                    </a:lnTo>
                    <a:lnTo>
                      <a:pt x="362084" y="0"/>
                    </a:lnTo>
                    <a:lnTo>
                      <a:pt x="332568" y="184928"/>
                    </a:lnTo>
                    <a:lnTo>
                      <a:pt x="92578" y="184928"/>
                    </a:lnTo>
                    <a:lnTo>
                      <a:pt x="85984" y="226266"/>
                    </a:lnTo>
                    <a:lnTo>
                      <a:pt x="325975" y="226266"/>
                    </a:lnTo>
                    <a:lnTo>
                      <a:pt x="309439" y="329613"/>
                    </a:lnTo>
                    <a:lnTo>
                      <a:pt x="161220" y="329613"/>
                    </a:lnTo>
                    <a:lnTo>
                      <a:pt x="154627" y="370951"/>
                    </a:lnTo>
                    <a:lnTo>
                      <a:pt x="302929" y="370951"/>
                    </a:lnTo>
                    <a:lnTo>
                      <a:pt x="289742" y="453628"/>
                    </a:lnTo>
                    <a:lnTo>
                      <a:pt x="6593" y="453628"/>
                    </a:lnTo>
                    <a:lnTo>
                      <a:pt x="0" y="494967"/>
                    </a:lnTo>
                    <a:lnTo>
                      <a:pt x="283169" y="494967"/>
                    </a:lnTo>
                    <a:lnTo>
                      <a:pt x="223517" y="868357"/>
                    </a:lnTo>
                    <a:lnTo>
                      <a:pt x="388747" y="868357"/>
                    </a:lnTo>
                    <a:cubicBezTo>
                      <a:pt x="388892" y="867261"/>
                      <a:pt x="388933" y="866186"/>
                      <a:pt x="389099" y="865091"/>
                    </a:cubicBezTo>
                    <a:cubicBezTo>
                      <a:pt x="391223" y="852135"/>
                      <a:pt x="394495" y="839395"/>
                      <a:pt x="398875" y="827018"/>
                    </a:cubicBezTo>
                    <a:lnTo>
                      <a:pt x="271966" y="827018"/>
                    </a:lnTo>
                    <a:lnTo>
                      <a:pt x="315061" y="556974"/>
                    </a:lnTo>
                    <a:lnTo>
                      <a:pt x="1265062" y="556974"/>
                    </a:lnTo>
                    <a:lnTo>
                      <a:pt x="1221966" y="827018"/>
                    </a:lnTo>
                    <a:lnTo>
                      <a:pt x="804158" y="827018"/>
                    </a:lnTo>
                    <a:cubicBezTo>
                      <a:pt x="804954" y="840823"/>
                      <a:pt x="804344" y="854673"/>
                      <a:pt x="802339" y="868357"/>
                    </a:cubicBezTo>
                    <a:lnTo>
                      <a:pt x="1256876" y="868357"/>
                    </a:lnTo>
                    <a:lnTo>
                      <a:pt x="1263821" y="827018"/>
                    </a:lnTo>
                    <a:lnTo>
                      <a:pt x="1369421" y="165354"/>
                    </a:lnTo>
                    <a:lnTo>
                      <a:pt x="1451581" y="165354"/>
                    </a:lnTo>
                    <a:lnTo>
                      <a:pt x="1405509" y="453628"/>
                    </a:lnTo>
                    <a:lnTo>
                      <a:pt x="1707900" y="453628"/>
                    </a:lnTo>
                    <a:cubicBezTo>
                      <a:pt x="1710418" y="456499"/>
                      <a:pt x="1713101" y="459219"/>
                      <a:pt x="1715940" y="461772"/>
                    </a:cubicBezTo>
                    <a:lnTo>
                      <a:pt x="1811288" y="543601"/>
                    </a:lnTo>
                    <a:cubicBezTo>
                      <a:pt x="1819326" y="550836"/>
                      <a:pt x="1822850" y="561836"/>
                      <a:pt x="1820506" y="572394"/>
                    </a:cubicBezTo>
                    <a:lnTo>
                      <a:pt x="1787435" y="779086"/>
                    </a:lnTo>
                    <a:cubicBezTo>
                      <a:pt x="1782092" y="805694"/>
                      <a:pt x="1759484" y="825356"/>
                      <a:pt x="1732393" y="826956"/>
                    </a:cubicBezTo>
                    <a:lnTo>
                      <a:pt x="1672287" y="826956"/>
                    </a:lnTo>
                    <a:cubicBezTo>
                      <a:pt x="1673072" y="840761"/>
                      <a:pt x="1672463" y="854612"/>
                      <a:pt x="1670468" y="868295"/>
                    </a:cubicBezTo>
                    <a:lnTo>
                      <a:pt x="1732476" y="868295"/>
                    </a:lnTo>
                    <a:cubicBezTo>
                      <a:pt x="1779866" y="866631"/>
                      <a:pt x="1819731" y="832249"/>
                      <a:pt x="1828340" y="785618"/>
                    </a:cubicBezTo>
                    <a:lnTo>
                      <a:pt x="1861411" y="578925"/>
                    </a:lnTo>
                    <a:cubicBezTo>
                      <a:pt x="1865991" y="554430"/>
                      <a:pt x="1857422" y="529323"/>
                      <a:pt x="1838819" y="512742"/>
                    </a:cubicBezTo>
                    <a:close/>
                    <a:moveTo>
                      <a:pt x="1334862" y="117525"/>
                    </a:moveTo>
                    <a:lnTo>
                      <a:pt x="1327214" y="165354"/>
                    </a:lnTo>
                    <a:lnTo>
                      <a:pt x="1327565" y="165354"/>
                    </a:lnTo>
                    <a:lnTo>
                      <a:pt x="1271758" y="515594"/>
                    </a:lnTo>
                    <a:lnTo>
                      <a:pt x="321655" y="515594"/>
                    </a:lnTo>
                    <a:lnTo>
                      <a:pt x="397346" y="41339"/>
                    </a:lnTo>
                    <a:lnTo>
                      <a:pt x="1347056" y="41339"/>
                    </a:lnTo>
                    <a:close/>
                    <a:moveTo>
                      <a:pt x="1454020" y="412290"/>
                    </a:moveTo>
                    <a:lnTo>
                      <a:pt x="1493436" y="165354"/>
                    </a:lnTo>
                    <a:lnTo>
                      <a:pt x="1561851" y="165354"/>
                    </a:lnTo>
                    <a:cubicBezTo>
                      <a:pt x="1611528" y="163703"/>
                      <a:pt x="1654356" y="199998"/>
                      <a:pt x="1660878" y="249271"/>
                    </a:cubicBezTo>
                    <a:lnTo>
                      <a:pt x="1679356" y="391207"/>
                    </a:lnTo>
                    <a:cubicBezTo>
                      <a:pt x="1680055" y="398338"/>
                      <a:pt x="1681439" y="405384"/>
                      <a:pt x="1683490" y="412248"/>
                    </a:cubicBezTo>
                    <a:close/>
                  </a:path>
                </a:pathLst>
              </a:custGeom>
              <a:solidFill>
                <a:srgbClr val="073245"/>
              </a:solidFill>
              <a:ln w="20638"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BCEA1036-1648-D5F7-8FA6-B85612309929}"/>
                  </a:ext>
                </a:extLst>
              </p:cNvPr>
              <p:cNvSpPr/>
              <p:nvPr/>
            </p:nvSpPr>
            <p:spPr>
              <a:xfrm>
                <a:off x="4484115" y="4976523"/>
                <a:ext cx="334967" cy="330856"/>
              </a:xfrm>
              <a:custGeom>
                <a:avLst/>
                <a:gdLst>
                  <a:gd name="connsiteX0" fmla="*/ 190618 w 334967"/>
                  <a:gd name="connsiteY0" fmla="*/ 32 h 330856"/>
                  <a:gd name="connsiteX1" fmla="*/ 2425 w 334967"/>
                  <a:gd name="connsiteY1" fmla="*/ 162162 h 330856"/>
                  <a:gd name="connsiteX2" fmla="*/ 33718 w 334967"/>
                  <a:gd name="connsiteY2" fmla="*/ 281836 h 330856"/>
                  <a:gd name="connsiteX3" fmla="*/ 144443 w 334967"/>
                  <a:gd name="connsiteY3" fmla="*/ 330823 h 330856"/>
                  <a:gd name="connsiteX4" fmla="*/ 332533 w 334967"/>
                  <a:gd name="connsiteY4" fmla="*/ 168672 h 330856"/>
                  <a:gd name="connsiteX5" fmla="*/ 301240 w 334967"/>
                  <a:gd name="connsiteY5" fmla="*/ 49018 h 330856"/>
                  <a:gd name="connsiteX6" fmla="*/ 190618 w 334967"/>
                  <a:gd name="connsiteY6" fmla="*/ 32 h 330856"/>
                  <a:gd name="connsiteX7" fmla="*/ 291794 w 334967"/>
                  <a:gd name="connsiteY7" fmla="*/ 162162 h 330856"/>
                  <a:gd name="connsiteX8" fmla="*/ 291794 w 334967"/>
                  <a:gd name="connsiteY8" fmla="*/ 162162 h 330856"/>
                  <a:gd name="connsiteX9" fmla="*/ 144443 w 334967"/>
                  <a:gd name="connsiteY9" fmla="*/ 289484 h 330856"/>
                  <a:gd name="connsiteX10" fmla="*/ 65177 w 334967"/>
                  <a:gd name="connsiteY10" fmla="*/ 255008 h 330856"/>
                  <a:gd name="connsiteX11" fmla="*/ 43226 w 334967"/>
                  <a:gd name="connsiteY11" fmla="*/ 168693 h 330856"/>
                  <a:gd name="connsiteX12" fmla="*/ 190598 w 334967"/>
                  <a:gd name="connsiteY12" fmla="*/ 41370 h 330856"/>
                  <a:gd name="connsiteX13" fmla="*/ 269864 w 334967"/>
                  <a:gd name="connsiteY13" fmla="*/ 75847 h 330856"/>
                  <a:gd name="connsiteX14" fmla="*/ 291794 w 334967"/>
                  <a:gd name="connsiteY14" fmla="*/ 162162 h 330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4967" h="330856">
                    <a:moveTo>
                      <a:pt x="190618" y="32"/>
                    </a:moveTo>
                    <a:cubicBezTo>
                      <a:pt x="97567" y="3101"/>
                      <a:pt x="19229" y="70591"/>
                      <a:pt x="2425" y="162162"/>
                    </a:cubicBezTo>
                    <a:cubicBezTo>
                      <a:pt x="-5436" y="204722"/>
                      <a:pt x="6029" y="248573"/>
                      <a:pt x="33718" y="281836"/>
                    </a:cubicBezTo>
                    <a:cubicBezTo>
                      <a:pt x="61520" y="313799"/>
                      <a:pt x="102092" y="331749"/>
                      <a:pt x="144443" y="330823"/>
                    </a:cubicBezTo>
                    <a:cubicBezTo>
                      <a:pt x="237473" y="327735"/>
                      <a:pt x="315775" y="260231"/>
                      <a:pt x="332533" y="168672"/>
                    </a:cubicBezTo>
                    <a:cubicBezTo>
                      <a:pt x="340414" y="126119"/>
                      <a:pt x="328945" y="82265"/>
                      <a:pt x="301240" y="49018"/>
                    </a:cubicBezTo>
                    <a:cubicBezTo>
                      <a:pt x="273463" y="17084"/>
                      <a:pt x="232934" y="-863"/>
                      <a:pt x="190618" y="32"/>
                    </a:cubicBezTo>
                    <a:close/>
                    <a:moveTo>
                      <a:pt x="291794" y="162162"/>
                    </a:moveTo>
                    <a:lnTo>
                      <a:pt x="291794" y="162162"/>
                    </a:lnTo>
                    <a:cubicBezTo>
                      <a:pt x="278739" y="233979"/>
                      <a:pt x="217393" y="286985"/>
                      <a:pt x="144443" y="289484"/>
                    </a:cubicBezTo>
                    <a:cubicBezTo>
                      <a:pt x="114212" y="290336"/>
                      <a:pt x="85168" y="277703"/>
                      <a:pt x="65177" y="255008"/>
                    </a:cubicBezTo>
                    <a:cubicBezTo>
                      <a:pt x="45411" y="230920"/>
                      <a:pt x="37368" y="199296"/>
                      <a:pt x="43226" y="168693"/>
                    </a:cubicBezTo>
                    <a:cubicBezTo>
                      <a:pt x="56289" y="96874"/>
                      <a:pt x="117641" y="43867"/>
                      <a:pt x="190598" y="41370"/>
                    </a:cubicBezTo>
                    <a:cubicBezTo>
                      <a:pt x="220828" y="40519"/>
                      <a:pt x="249873" y="53152"/>
                      <a:pt x="269864" y="75847"/>
                    </a:cubicBezTo>
                    <a:cubicBezTo>
                      <a:pt x="289614" y="99943"/>
                      <a:pt x="297646" y="131561"/>
                      <a:pt x="291794" y="162162"/>
                    </a:cubicBezTo>
                    <a:close/>
                  </a:path>
                </a:pathLst>
              </a:custGeom>
              <a:solidFill>
                <a:srgbClr val="073245"/>
              </a:solidFill>
              <a:ln w="20638" cap="flat">
                <a:noFill/>
                <a:prstDash val="solid"/>
                <a:miter/>
              </a:ln>
            </p:spPr>
            <p:txBody>
              <a:bodyPr rtlCol="0" anchor="ctr"/>
              <a:lstStyle/>
              <a:p>
                <a:endParaRPr lang="en-US"/>
              </a:p>
            </p:txBody>
          </p:sp>
        </p:grpSp>
        <p:grpSp>
          <p:nvGrpSpPr>
            <p:cNvPr id="20" name="Graphic 29" descr="Illustrator outline">
              <a:extLst>
                <a:ext uri="{FF2B5EF4-FFF2-40B4-BE49-F238E27FC236}">
                  <a16:creationId xmlns:a16="http://schemas.microsoft.com/office/drawing/2014/main" id="{D500149B-2D27-81D9-E8ED-5AC17FC3F308}"/>
                </a:ext>
              </a:extLst>
            </p:cNvPr>
            <p:cNvGrpSpPr/>
            <p:nvPr/>
          </p:nvGrpSpPr>
          <p:grpSpPr>
            <a:xfrm>
              <a:off x="8509856" y="4084290"/>
              <a:ext cx="1656391" cy="1408326"/>
              <a:chOff x="8509856" y="4084290"/>
              <a:chExt cx="1656391" cy="1408326"/>
            </a:xfrm>
            <a:solidFill>
              <a:srgbClr val="073245"/>
            </a:solidFill>
          </p:grpSpPr>
          <p:sp>
            <p:nvSpPr>
              <p:cNvPr id="22" name="Freeform: Shape 21">
                <a:extLst>
                  <a:ext uri="{FF2B5EF4-FFF2-40B4-BE49-F238E27FC236}">
                    <a16:creationId xmlns:a16="http://schemas.microsoft.com/office/drawing/2014/main" id="{E6314285-071E-16F2-7554-F81D03B6C8BD}"/>
                  </a:ext>
                </a:extLst>
              </p:cNvPr>
              <p:cNvSpPr/>
              <p:nvPr/>
            </p:nvSpPr>
            <p:spPr>
              <a:xfrm>
                <a:off x="8903249" y="4312437"/>
                <a:ext cx="930291" cy="703966"/>
              </a:xfrm>
              <a:custGeom>
                <a:avLst/>
                <a:gdLst>
                  <a:gd name="connsiteX0" fmla="*/ 114001 w 930291"/>
                  <a:gd name="connsiteY0" fmla="*/ 155432 h 703966"/>
                  <a:gd name="connsiteX1" fmla="*/ 155411 w 930291"/>
                  <a:gd name="connsiteY1" fmla="*/ 155432 h 703966"/>
                  <a:gd name="connsiteX2" fmla="*/ 155411 w 930291"/>
                  <a:gd name="connsiteY2" fmla="*/ 119364 h 703966"/>
                  <a:gd name="connsiteX3" fmla="*/ 440103 w 930291"/>
                  <a:gd name="connsiteY3" fmla="*/ 548535 h 703966"/>
                  <a:gd name="connsiteX4" fmla="*/ 383165 w 930291"/>
                  <a:gd name="connsiteY4" fmla="*/ 548535 h 703966"/>
                  <a:gd name="connsiteX5" fmla="*/ 383165 w 930291"/>
                  <a:gd name="connsiteY5" fmla="*/ 703966 h 703966"/>
                  <a:gd name="connsiteX6" fmla="*/ 538596 w 930291"/>
                  <a:gd name="connsiteY6" fmla="*/ 703966 h 703966"/>
                  <a:gd name="connsiteX7" fmla="*/ 538596 w 930291"/>
                  <a:gd name="connsiteY7" fmla="*/ 548535 h 703966"/>
                  <a:gd name="connsiteX8" fmla="*/ 481741 w 930291"/>
                  <a:gd name="connsiteY8" fmla="*/ 548535 h 703966"/>
                  <a:gd name="connsiteX9" fmla="*/ 255705 w 930291"/>
                  <a:gd name="connsiteY9" fmla="*/ 114167 h 703966"/>
                  <a:gd name="connsiteX10" fmla="*/ 255705 w 930291"/>
                  <a:gd name="connsiteY10" fmla="*/ 113794 h 703966"/>
                  <a:gd name="connsiteX11" fmla="*/ 591125 w 930291"/>
                  <a:gd name="connsiteY11" fmla="*/ 175453 h 703966"/>
                  <a:gd name="connsiteX12" fmla="*/ 652328 w 930291"/>
                  <a:gd name="connsiteY12" fmla="*/ 227754 h 703966"/>
                  <a:gd name="connsiteX13" fmla="*/ 653633 w 930291"/>
                  <a:gd name="connsiteY13" fmla="*/ 227630 h 703966"/>
                  <a:gd name="connsiteX14" fmla="*/ 652328 w 930291"/>
                  <a:gd name="connsiteY14" fmla="*/ 507270 h 703966"/>
                  <a:gd name="connsiteX15" fmla="*/ 659368 w 930291"/>
                  <a:gd name="connsiteY15" fmla="*/ 517022 h 703966"/>
                  <a:gd name="connsiteX16" fmla="*/ 662702 w 930291"/>
                  <a:gd name="connsiteY16" fmla="*/ 517560 h 703966"/>
                  <a:gd name="connsiteX17" fmla="*/ 670984 w 930291"/>
                  <a:gd name="connsiteY17" fmla="*/ 513564 h 703966"/>
                  <a:gd name="connsiteX18" fmla="*/ 766454 w 930291"/>
                  <a:gd name="connsiteY18" fmla="*/ 393642 h 703966"/>
                  <a:gd name="connsiteX19" fmla="*/ 919939 w 930291"/>
                  <a:gd name="connsiteY19" fmla="*/ 390722 h 703966"/>
                  <a:gd name="connsiteX20" fmla="*/ 930292 w 930291"/>
                  <a:gd name="connsiteY20" fmla="*/ 380370 h 703966"/>
                  <a:gd name="connsiteX21" fmla="*/ 926151 w 930291"/>
                  <a:gd name="connsiteY21" fmla="*/ 372088 h 703966"/>
                  <a:gd name="connsiteX22" fmla="*/ 701999 w 930291"/>
                  <a:gd name="connsiteY22" fmla="*/ 202597 h 703966"/>
                  <a:gd name="connsiteX23" fmla="*/ 712518 w 930291"/>
                  <a:gd name="connsiteY23" fmla="*/ 150111 h 703966"/>
                  <a:gd name="connsiteX24" fmla="*/ 637166 w 930291"/>
                  <a:gd name="connsiteY24" fmla="*/ 105475 h 703966"/>
                  <a:gd name="connsiteX25" fmla="*/ 598765 w 930291"/>
                  <a:gd name="connsiteY25" fmla="*/ 134727 h 703966"/>
                  <a:gd name="connsiteX26" fmla="*/ 155411 w 930291"/>
                  <a:gd name="connsiteY26" fmla="*/ 53253 h 703966"/>
                  <a:gd name="connsiteX27" fmla="*/ 155411 w 930291"/>
                  <a:gd name="connsiteY27" fmla="*/ 0 h 703966"/>
                  <a:gd name="connsiteX28" fmla="*/ 0 w 930291"/>
                  <a:gd name="connsiteY28" fmla="*/ 0 h 703966"/>
                  <a:gd name="connsiteX29" fmla="*/ 0 w 930291"/>
                  <a:gd name="connsiteY29" fmla="*/ 155432 h 703966"/>
                  <a:gd name="connsiteX30" fmla="*/ 114001 w 930291"/>
                  <a:gd name="connsiteY30" fmla="*/ 155432 h 703966"/>
                  <a:gd name="connsiteX31" fmla="*/ 497187 w 930291"/>
                  <a:gd name="connsiteY31" fmla="*/ 662557 h 703966"/>
                  <a:gd name="connsiteX32" fmla="*/ 424575 w 930291"/>
                  <a:gd name="connsiteY32" fmla="*/ 662557 h 703966"/>
                  <a:gd name="connsiteX33" fmla="*/ 424575 w 930291"/>
                  <a:gd name="connsiteY33" fmla="*/ 589945 h 703966"/>
                  <a:gd name="connsiteX34" fmla="*/ 497187 w 930291"/>
                  <a:gd name="connsiteY34" fmla="*/ 589945 h 703966"/>
                  <a:gd name="connsiteX35" fmla="*/ 765564 w 930291"/>
                  <a:gd name="connsiteY35" fmla="*/ 352294 h 703966"/>
                  <a:gd name="connsiteX36" fmla="*/ 746080 w 930291"/>
                  <a:gd name="connsiteY36" fmla="*/ 352667 h 703966"/>
                  <a:gd name="connsiteX37" fmla="*/ 733947 w 930291"/>
                  <a:gd name="connsiteY37" fmla="*/ 367905 h 703966"/>
                  <a:gd name="connsiteX38" fmla="*/ 694608 w 930291"/>
                  <a:gd name="connsiteY38" fmla="*/ 417411 h 703966"/>
                  <a:gd name="connsiteX39" fmla="*/ 694235 w 930291"/>
                  <a:gd name="connsiteY39" fmla="*/ 417286 h 703966"/>
                  <a:gd name="connsiteX40" fmla="*/ 695001 w 930291"/>
                  <a:gd name="connsiteY40" fmla="*/ 249577 h 703966"/>
                  <a:gd name="connsiteX41" fmla="*/ 695353 w 930291"/>
                  <a:gd name="connsiteY41" fmla="*/ 249411 h 703966"/>
                  <a:gd name="connsiteX42" fmla="*/ 829148 w 930291"/>
                  <a:gd name="connsiteY42" fmla="*/ 350679 h 703966"/>
                  <a:gd name="connsiteX43" fmla="*/ 829024 w 930291"/>
                  <a:gd name="connsiteY43" fmla="*/ 351052 h 703966"/>
                  <a:gd name="connsiteX44" fmla="*/ 41410 w 930291"/>
                  <a:gd name="connsiteY44" fmla="*/ 41410 h 703966"/>
                  <a:gd name="connsiteX45" fmla="*/ 114001 w 930291"/>
                  <a:gd name="connsiteY45" fmla="*/ 41410 h 703966"/>
                  <a:gd name="connsiteX46" fmla="*/ 114001 w 930291"/>
                  <a:gd name="connsiteY46" fmla="*/ 114022 h 703966"/>
                  <a:gd name="connsiteX47" fmla="*/ 41410 w 930291"/>
                  <a:gd name="connsiteY47" fmla="*/ 114022 h 703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930291" h="703966">
                    <a:moveTo>
                      <a:pt x="114001" y="155432"/>
                    </a:moveTo>
                    <a:lnTo>
                      <a:pt x="155411" y="155432"/>
                    </a:lnTo>
                    <a:lnTo>
                      <a:pt x="155411" y="119364"/>
                    </a:lnTo>
                    <a:cubicBezTo>
                      <a:pt x="353785" y="178083"/>
                      <a:pt x="447350" y="319352"/>
                      <a:pt x="440103" y="548535"/>
                    </a:cubicBezTo>
                    <a:lnTo>
                      <a:pt x="383165" y="548535"/>
                    </a:lnTo>
                    <a:lnTo>
                      <a:pt x="383165" y="703966"/>
                    </a:lnTo>
                    <a:lnTo>
                      <a:pt x="538596" y="703966"/>
                    </a:lnTo>
                    <a:lnTo>
                      <a:pt x="538596" y="548535"/>
                    </a:lnTo>
                    <a:lnTo>
                      <a:pt x="481741" y="548535"/>
                    </a:lnTo>
                    <a:cubicBezTo>
                      <a:pt x="487849" y="337614"/>
                      <a:pt x="412048" y="192204"/>
                      <a:pt x="255705" y="114167"/>
                    </a:cubicBezTo>
                    <a:cubicBezTo>
                      <a:pt x="255043" y="113836"/>
                      <a:pt x="255084" y="113670"/>
                      <a:pt x="255705" y="113794"/>
                    </a:cubicBezTo>
                    <a:lnTo>
                      <a:pt x="591125" y="175453"/>
                    </a:lnTo>
                    <a:cubicBezTo>
                      <a:pt x="595891" y="205564"/>
                      <a:pt x="621843" y="227741"/>
                      <a:pt x="652328" y="227754"/>
                    </a:cubicBezTo>
                    <a:cubicBezTo>
                      <a:pt x="652784" y="227754"/>
                      <a:pt x="653198" y="227630"/>
                      <a:pt x="653633" y="227630"/>
                    </a:cubicBezTo>
                    <a:lnTo>
                      <a:pt x="652328" y="507270"/>
                    </a:lnTo>
                    <a:cubicBezTo>
                      <a:pt x="652353" y="511690"/>
                      <a:pt x="655180" y="515608"/>
                      <a:pt x="659368" y="517022"/>
                    </a:cubicBezTo>
                    <a:cubicBezTo>
                      <a:pt x="660445" y="517374"/>
                      <a:pt x="661569" y="517556"/>
                      <a:pt x="662702" y="517560"/>
                    </a:cubicBezTo>
                    <a:cubicBezTo>
                      <a:pt x="665936" y="517595"/>
                      <a:pt x="668998" y="516117"/>
                      <a:pt x="670984" y="513564"/>
                    </a:cubicBezTo>
                    <a:lnTo>
                      <a:pt x="766454" y="393642"/>
                    </a:lnTo>
                    <a:lnTo>
                      <a:pt x="919939" y="390722"/>
                    </a:lnTo>
                    <a:cubicBezTo>
                      <a:pt x="925656" y="390722"/>
                      <a:pt x="930292" y="386086"/>
                      <a:pt x="930292" y="380370"/>
                    </a:cubicBezTo>
                    <a:cubicBezTo>
                      <a:pt x="930292" y="377111"/>
                      <a:pt x="928758" y="374042"/>
                      <a:pt x="926151" y="372088"/>
                    </a:cubicBezTo>
                    <a:lnTo>
                      <a:pt x="701999" y="202597"/>
                    </a:lnTo>
                    <a:cubicBezTo>
                      <a:pt x="713335" y="187626"/>
                      <a:pt x="717209" y="168294"/>
                      <a:pt x="712518" y="150111"/>
                    </a:cubicBezTo>
                    <a:cubicBezTo>
                      <a:pt x="704035" y="116976"/>
                      <a:pt x="670298" y="96992"/>
                      <a:pt x="637166" y="105475"/>
                    </a:cubicBezTo>
                    <a:cubicBezTo>
                      <a:pt x="620936" y="109630"/>
                      <a:pt x="607082" y="120184"/>
                      <a:pt x="598765" y="134727"/>
                    </a:cubicBezTo>
                    <a:lnTo>
                      <a:pt x="155411" y="53253"/>
                    </a:lnTo>
                    <a:lnTo>
                      <a:pt x="155411" y="0"/>
                    </a:lnTo>
                    <a:lnTo>
                      <a:pt x="0" y="0"/>
                    </a:lnTo>
                    <a:lnTo>
                      <a:pt x="0" y="155432"/>
                    </a:lnTo>
                    <a:lnTo>
                      <a:pt x="114001" y="155432"/>
                    </a:lnTo>
                    <a:close/>
                    <a:moveTo>
                      <a:pt x="497187" y="662557"/>
                    </a:moveTo>
                    <a:lnTo>
                      <a:pt x="424575" y="662557"/>
                    </a:lnTo>
                    <a:lnTo>
                      <a:pt x="424575" y="589945"/>
                    </a:lnTo>
                    <a:lnTo>
                      <a:pt x="497187" y="589945"/>
                    </a:lnTo>
                    <a:close/>
                    <a:moveTo>
                      <a:pt x="765564" y="352294"/>
                    </a:moveTo>
                    <a:lnTo>
                      <a:pt x="746080" y="352667"/>
                    </a:lnTo>
                    <a:lnTo>
                      <a:pt x="733947" y="367905"/>
                    </a:lnTo>
                    <a:lnTo>
                      <a:pt x="694608" y="417411"/>
                    </a:lnTo>
                    <a:cubicBezTo>
                      <a:pt x="694401" y="417680"/>
                      <a:pt x="694235" y="417618"/>
                      <a:pt x="694235" y="417286"/>
                    </a:cubicBezTo>
                    <a:lnTo>
                      <a:pt x="695001" y="249577"/>
                    </a:lnTo>
                    <a:cubicBezTo>
                      <a:pt x="695001" y="249349"/>
                      <a:pt x="695167" y="249266"/>
                      <a:pt x="695353" y="249411"/>
                    </a:cubicBezTo>
                    <a:lnTo>
                      <a:pt x="829148" y="350679"/>
                    </a:lnTo>
                    <a:cubicBezTo>
                      <a:pt x="829397" y="350886"/>
                      <a:pt x="829355" y="351052"/>
                      <a:pt x="829024" y="351052"/>
                    </a:cubicBezTo>
                    <a:close/>
                    <a:moveTo>
                      <a:pt x="41410" y="41410"/>
                    </a:moveTo>
                    <a:lnTo>
                      <a:pt x="114001" y="41410"/>
                    </a:lnTo>
                    <a:lnTo>
                      <a:pt x="114001" y="114022"/>
                    </a:lnTo>
                    <a:lnTo>
                      <a:pt x="41410" y="114022"/>
                    </a:lnTo>
                    <a:close/>
                  </a:path>
                </a:pathLst>
              </a:custGeom>
              <a:solidFill>
                <a:srgbClr val="073245"/>
              </a:solidFill>
              <a:ln w="20638"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0BC26EAB-8ACC-4352-66A2-C7C9DF1371A9}"/>
                  </a:ext>
                </a:extLst>
              </p:cNvPr>
              <p:cNvSpPr/>
              <p:nvPr/>
            </p:nvSpPr>
            <p:spPr>
              <a:xfrm>
                <a:off x="8509856" y="4084290"/>
                <a:ext cx="1656391" cy="1408326"/>
              </a:xfrm>
              <a:custGeom>
                <a:avLst/>
                <a:gdLst>
                  <a:gd name="connsiteX0" fmla="*/ 1573572 w 1656391"/>
                  <a:gd name="connsiteY0" fmla="*/ 0 h 1408326"/>
                  <a:gd name="connsiteX1" fmla="*/ 82820 w 1656391"/>
                  <a:gd name="connsiteY1" fmla="*/ 0 h 1408326"/>
                  <a:gd name="connsiteX2" fmla="*/ 0 w 1656391"/>
                  <a:gd name="connsiteY2" fmla="*/ 82820 h 1408326"/>
                  <a:gd name="connsiteX3" fmla="*/ 0 w 1656391"/>
                  <a:gd name="connsiteY3" fmla="*/ 1077048 h 1408326"/>
                  <a:gd name="connsiteX4" fmla="*/ 82820 w 1656391"/>
                  <a:gd name="connsiteY4" fmla="*/ 1159868 h 1408326"/>
                  <a:gd name="connsiteX5" fmla="*/ 683262 w 1656391"/>
                  <a:gd name="connsiteY5" fmla="*/ 1159868 h 1408326"/>
                  <a:gd name="connsiteX6" fmla="*/ 683262 w 1656391"/>
                  <a:gd name="connsiteY6" fmla="*/ 1366917 h 1408326"/>
                  <a:gd name="connsiteX7" fmla="*/ 455508 w 1656391"/>
                  <a:gd name="connsiteY7" fmla="*/ 1366917 h 1408326"/>
                  <a:gd name="connsiteX8" fmla="*/ 455508 w 1656391"/>
                  <a:gd name="connsiteY8" fmla="*/ 1408326 h 1408326"/>
                  <a:gd name="connsiteX9" fmla="*/ 1200884 w 1656391"/>
                  <a:gd name="connsiteY9" fmla="*/ 1408326 h 1408326"/>
                  <a:gd name="connsiteX10" fmla="*/ 1200884 w 1656391"/>
                  <a:gd name="connsiteY10" fmla="*/ 1366917 h 1408326"/>
                  <a:gd name="connsiteX11" fmla="*/ 973130 w 1656391"/>
                  <a:gd name="connsiteY11" fmla="*/ 1366917 h 1408326"/>
                  <a:gd name="connsiteX12" fmla="*/ 973130 w 1656391"/>
                  <a:gd name="connsiteY12" fmla="*/ 1159868 h 1408326"/>
                  <a:gd name="connsiteX13" fmla="*/ 1573572 w 1656391"/>
                  <a:gd name="connsiteY13" fmla="*/ 1159868 h 1408326"/>
                  <a:gd name="connsiteX14" fmla="*/ 1656392 w 1656391"/>
                  <a:gd name="connsiteY14" fmla="*/ 1077048 h 1408326"/>
                  <a:gd name="connsiteX15" fmla="*/ 1656392 w 1656391"/>
                  <a:gd name="connsiteY15" fmla="*/ 82840 h 1408326"/>
                  <a:gd name="connsiteX16" fmla="*/ 1573572 w 1656391"/>
                  <a:gd name="connsiteY16" fmla="*/ 0 h 1408326"/>
                  <a:gd name="connsiteX17" fmla="*/ 931720 w 1656391"/>
                  <a:gd name="connsiteY17" fmla="*/ 1366917 h 1408326"/>
                  <a:gd name="connsiteX18" fmla="*/ 724671 w 1656391"/>
                  <a:gd name="connsiteY18" fmla="*/ 1366917 h 1408326"/>
                  <a:gd name="connsiteX19" fmla="*/ 724671 w 1656391"/>
                  <a:gd name="connsiteY19" fmla="*/ 1159868 h 1408326"/>
                  <a:gd name="connsiteX20" fmla="*/ 931720 w 1656391"/>
                  <a:gd name="connsiteY20" fmla="*/ 1159868 h 1408326"/>
                  <a:gd name="connsiteX21" fmla="*/ 1614982 w 1656391"/>
                  <a:gd name="connsiteY21" fmla="*/ 1077048 h 1408326"/>
                  <a:gd name="connsiteX22" fmla="*/ 1573572 w 1656391"/>
                  <a:gd name="connsiteY22" fmla="*/ 1118458 h 1408326"/>
                  <a:gd name="connsiteX23" fmla="*/ 82820 w 1656391"/>
                  <a:gd name="connsiteY23" fmla="*/ 1118458 h 1408326"/>
                  <a:gd name="connsiteX24" fmla="*/ 41410 w 1656391"/>
                  <a:gd name="connsiteY24" fmla="*/ 1077048 h 1408326"/>
                  <a:gd name="connsiteX25" fmla="*/ 41410 w 1656391"/>
                  <a:gd name="connsiteY25" fmla="*/ 82840 h 1408326"/>
                  <a:gd name="connsiteX26" fmla="*/ 82820 w 1656391"/>
                  <a:gd name="connsiteY26" fmla="*/ 41431 h 1408326"/>
                  <a:gd name="connsiteX27" fmla="*/ 1573572 w 1656391"/>
                  <a:gd name="connsiteY27" fmla="*/ 41431 h 1408326"/>
                  <a:gd name="connsiteX28" fmla="*/ 1614982 w 1656391"/>
                  <a:gd name="connsiteY28" fmla="*/ 82840 h 1408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6391" h="1408326">
                    <a:moveTo>
                      <a:pt x="1573572" y="0"/>
                    </a:moveTo>
                    <a:lnTo>
                      <a:pt x="82820" y="0"/>
                    </a:lnTo>
                    <a:cubicBezTo>
                      <a:pt x="37136" y="137"/>
                      <a:pt x="136" y="37136"/>
                      <a:pt x="0" y="82820"/>
                    </a:cubicBezTo>
                    <a:lnTo>
                      <a:pt x="0" y="1077048"/>
                    </a:lnTo>
                    <a:cubicBezTo>
                      <a:pt x="148" y="1122727"/>
                      <a:pt x="37141" y="1159721"/>
                      <a:pt x="82820" y="1159868"/>
                    </a:cubicBezTo>
                    <a:lnTo>
                      <a:pt x="683262" y="1159868"/>
                    </a:lnTo>
                    <a:lnTo>
                      <a:pt x="683262" y="1366917"/>
                    </a:lnTo>
                    <a:lnTo>
                      <a:pt x="455508" y="1366917"/>
                    </a:lnTo>
                    <a:lnTo>
                      <a:pt x="455508" y="1408326"/>
                    </a:lnTo>
                    <a:lnTo>
                      <a:pt x="1200884" y="1408326"/>
                    </a:lnTo>
                    <a:lnTo>
                      <a:pt x="1200884" y="1366917"/>
                    </a:lnTo>
                    <a:lnTo>
                      <a:pt x="973130" y="1366917"/>
                    </a:lnTo>
                    <a:lnTo>
                      <a:pt x="973130" y="1159868"/>
                    </a:lnTo>
                    <a:lnTo>
                      <a:pt x="1573572" y="1159868"/>
                    </a:lnTo>
                    <a:cubicBezTo>
                      <a:pt x="1619251" y="1159721"/>
                      <a:pt x="1656245" y="1122727"/>
                      <a:pt x="1656392" y="1077048"/>
                    </a:cubicBezTo>
                    <a:lnTo>
                      <a:pt x="1656392" y="82840"/>
                    </a:lnTo>
                    <a:cubicBezTo>
                      <a:pt x="1656268" y="37149"/>
                      <a:pt x="1619264" y="137"/>
                      <a:pt x="1573572" y="0"/>
                    </a:cubicBezTo>
                    <a:close/>
                    <a:moveTo>
                      <a:pt x="931720" y="1366917"/>
                    </a:moveTo>
                    <a:lnTo>
                      <a:pt x="724671" y="1366917"/>
                    </a:lnTo>
                    <a:lnTo>
                      <a:pt x="724671" y="1159868"/>
                    </a:lnTo>
                    <a:lnTo>
                      <a:pt x="931720" y="1159868"/>
                    </a:lnTo>
                    <a:close/>
                    <a:moveTo>
                      <a:pt x="1614982" y="1077048"/>
                    </a:moveTo>
                    <a:cubicBezTo>
                      <a:pt x="1614982" y="1099919"/>
                      <a:pt x="1596443" y="1118458"/>
                      <a:pt x="1573572" y="1118458"/>
                    </a:cubicBezTo>
                    <a:lnTo>
                      <a:pt x="82820" y="1118458"/>
                    </a:lnTo>
                    <a:cubicBezTo>
                      <a:pt x="59949" y="1118458"/>
                      <a:pt x="41410" y="1099919"/>
                      <a:pt x="41410" y="1077048"/>
                    </a:cubicBezTo>
                    <a:lnTo>
                      <a:pt x="41410" y="82840"/>
                    </a:lnTo>
                    <a:cubicBezTo>
                      <a:pt x="41410" y="59970"/>
                      <a:pt x="59949" y="41431"/>
                      <a:pt x="82820" y="41431"/>
                    </a:cubicBezTo>
                    <a:lnTo>
                      <a:pt x="1573572" y="41431"/>
                    </a:lnTo>
                    <a:cubicBezTo>
                      <a:pt x="1596443" y="41431"/>
                      <a:pt x="1614982" y="59970"/>
                      <a:pt x="1614982" y="82840"/>
                    </a:cubicBezTo>
                    <a:close/>
                  </a:path>
                </a:pathLst>
              </a:custGeom>
              <a:solidFill>
                <a:srgbClr val="073245"/>
              </a:solidFill>
              <a:ln w="20638"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30E75D20-6D7C-9EEA-EC21-227DC24A3804}"/>
                  </a:ext>
                </a:extLst>
              </p:cNvPr>
              <p:cNvSpPr/>
              <p:nvPr/>
            </p:nvSpPr>
            <p:spPr>
              <a:xfrm>
                <a:off x="8613380" y="4187855"/>
                <a:ext cx="1449342" cy="952777"/>
              </a:xfrm>
              <a:custGeom>
                <a:avLst/>
                <a:gdLst>
                  <a:gd name="connsiteX0" fmla="*/ 41410 w 1449342"/>
                  <a:gd name="connsiteY0" fmla="*/ 0 h 952777"/>
                  <a:gd name="connsiteX1" fmla="*/ 0 w 1449342"/>
                  <a:gd name="connsiteY1" fmla="*/ 0 h 952777"/>
                  <a:gd name="connsiteX2" fmla="*/ 0 w 1449342"/>
                  <a:gd name="connsiteY2" fmla="*/ 952777 h 952777"/>
                  <a:gd name="connsiteX3" fmla="*/ 1449343 w 1449342"/>
                  <a:gd name="connsiteY3" fmla="*/ 952777 h 952777"/>
                  <a:gd name="connsiteX4" fmla="*/ 1449343 w 1449342"/>
                  <a:gd name="connsiteY4" fmla="*/ 0 h 952777"/>
                  <a:gd name="connsiteX5" fmla="*/ 41410 w 1449342"/>
                  <a:gd name="connsiteY5" fmla="*/ 0 h 952777"/>
                  <a:gd name="connsiteX6" fmla="*/ 1407933 w 1449342"/>
                  <a:gd name="connsiteY6" fmla="*/ 911367 h 952777"/>
                  <a:gd name="connsiteX7" fmla="*/ 41410 w 1449342"/>
                  <a:gd name="connsiteY7" fmla="*/ 911367 h 952777"/>
                  <a:gd name="connsiteX8" fmla="*/ 41410 w 1449342"/>
                  <a:gd name="connsiteY8" fmla="*/ 41410 h 952777"/>
                  <a:gd name="connsiteX9" fmla="*/ 1407933 w 1449342"/>
                  <a:gd name="connsiteY9" fmla="*/ 41410 h 95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9342" h="952777">
                    <a:moveTo>
                      <a:pt x="41410" y="0"/>
                    </a:moveTo>
                    <a:lnTo>
                      <a:pt x="0" y="0"/>
                    </a:lnTo>
                    <a:lnTo>
                      <a:pt x="0" y="952777"/>
                    </a:lnTo>
                    <a:lnTo>
                      <a:pt x="1449343" y="952777"/>
                    </a:lnTo>
                    <a:lnTo>
                      <a:pt x="1449343" y="0"/>
                    </a:lnTo>
                    <a:lnTo>
                      <a:pt x="41410" y="0"/>
                    </a:lnTo>
                    <a:close/>
                    <a:moveTo>
                      <a:pt x="1407933" y="911367"/>
                    </a:moveTo>
                    <a:lnTo>
                      <a:pt x="41410" y="911367"/>
                    </a:lnTo>
                    <a:lnTo>
                      <a:pt x="41410" y="41410"/>
                    </a:lnTo>
                    <a:lnTo>
                      <a:pt x="1407933" y="41410"/>
                    </a:lnTo>
                    <a:close/>
                  </a:path>
                </a:pathLst>
              </a:custGeom>
              <a:solidFill>
                <a:srgbClr val="073245"/>
              </a:solidFill>
              <a:ln w="20638" cap="flat">
                <a:noFill/>
                <a:prstDash val="solid"/>
                <a:miter/>
              </a:ln>
            </p:spPr>
            <p:txBody>
              <a:bodyPr rtlCol="0" anchor="ctr"/>
              <a:lstStyle/>
              <a:p>
                <a:endParaRPr lang="en-US"/>
              </a:p>
            </p:txBody>
          </p:sp>
        </p:grpSp>
        <p:grpSp>
          <p:nvGrpSpPr>
            <p:cNvPr id="27" name="Graphic 31" descr="Farm scene outline">
              <a:extLst>
                <a:ext uri="{FF2B5EF4-FFF2-40B4-BE49-F238E27FC236}">
                  <a16:creationId xmlns:a16="http://schemas.microsoft.com/office/drawing/2014/main" id="{511CE406-EC71-58AC-CB41-85B1DB59488B}"/>
                </a:ext>
              </a:extLst>
            </p:cNvPr>
            <p:cNvGrpSpPr/>
            <p:nvPr/>
          </p:nvGrpSpPr>
          <p:grpSpPr>
            <a:xfrm>
              <a:off x="5848772" y="3997882"/>
              <a:ext cx="1777555" cy="1426550"/>
              <a:chOff x="5848772" y="3997882"/>
              <a:chExt cx="1777555" cy="1426550"/>
            </a:xfrm>
            <a:solidFill>
              <a:srgbClr val="073245"/>
            </a:solidFill>
          </p:grpSpPr>
          <p:sp>
            <p:nvSpPr>
              <p:cNvPr id="29" name="Freeform: Shape 28">
                <a:extLst>
                  <a:ext uri="{FF2B5EF4-FFF2-40B4-BE49-F238E27FC236}">
                    <a16:creationId xmlns:a16="http://schemas.microsoft.com/office/drawing/2014/main" id="{E236F2F2-AAB0-84AB-0493-CA53F3E6DE74}"/>
                  </a:ext>
                </a:extLst>
              </p:cNvPr>
              <p:cNvSpPr/>
              <p:nvPr/>
            </p:nvSpPr>
            <p:spPr>
              <a:xfrm>
                <a:off x="5848772" y="4886990"/>
                <a:ext cx="668236" cy="320208"/>
              </a:xfrm>
              <a:custGeom>
                <a:avLst/>
                <a:gdLst>
                  <a:gd name="connsiteX0" fmla="*/ 645335 w 668236"/>
                  <a:gd name="connsiteY0" fmla="*/ 270788 h 320208"/>
                  <a:gd name="connsiteX1" fmla="*/ 0 w 668236"/>
                  <a:gd name="connsiteY1" fmla="*/ 0 h 320208"/>
                  <a:gd name="connsiteX2" fmla="*/ 0 w 668236"/>
                  <a:gd name="connsiteY2" fmla="*/ 41938 h 320208"/>
                  <a:gd name="connsiteX3" fmla="*/ 614352 w 668236"/>
                  <a:gd name="connsiteY3" fmla="*/ 298133 h 320208"/>
                  <a:gd name="connsiteX4" fmla="*/ 633099 w 668236"/>
                  <a:gd name="connsiteY4" fmla="*/ 320208 h 320208"/>
                  <a:gd name="connsiteX5" fmla="*/ 668237 w 668236"/>
                  <a:gd name="connsiteY5" fmla="*/ 297927 h 320208"/>
                  <a:gd name="connsiteX6" fmla="*/ 645335 w 668236"/>
                  <a:gd name="connsiteY6" fmla="*/ 270788 h 32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236" h="320208">
                    <a:moveTo>
                      <a:pt x="645335" y="270788"/>
                    </a:moveTo>
                    <a:cubicBezTo>
                      <a:pt x="453277" y="43178"/>
                      <a:pt x="147578" y="4568"/>
                      <a:pt x="0" y="0"/>
                    </a:cubicBezTo>
                    <a:lnTo>
                      <a:pt x="0" y="41938"/>
                    </a:lnTo>
                    <a:cubicBezTo>
                      <a:pt x="141481" y="47291"/>
                      <a:pt x="434778" y="85343"/>
                      <a:pt x="614352" y="298133"/>
                    </a:cubicBezTo>
                    <a:cubicBezTo>
                      <a:pt x="619871" y="304148"/>
                      <a:pt x="626485" y="312044"/>
                      <a:pt x="633099" y="320208"/>
                    </a:cubicBezTo>
                    <a:cubicBezTo>
                      <a:pt x="652301" y="309047"/>
                      <a:pt x="663979" y="300986"/>
                      <a:pt x="668237" y="297927"/>
                    </a:cubicBezTo>
                    <a:cubicBezTo>
                      <a:pt x="660321" y="288026"/>
                      <a:pt x="652136" y="278146"/>
                      <a:pt x="645335" y="270788"/>
                    </a:cubicBezTo>
                    <a:close/>
                  </a:path>
                </a:pathLst>
              </a:custGeom>
              <a:solidFill>
                <a:srgbClr val="073245"/>
              </a:solidFill>
              <a:ln w="20638"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30069A1E-1895-2186-2997-5A627163E668}"/>
                  </a:ext>
                </a:extLst>
              </p:cNvPr>
              <p:cNvSpPr/>
              <p:nvPr/>
            </p:nvSpPr>
            <p:spPr>
              <a:xfrm>
                <a:off x="5848772" y="4108173"/>
                <a:ext cx="1777555" cy="1316259"/>
              </a:xfrm>
              <a:custGeom>
                <a:avLst/>
                <a:gdLst>
                  <a:gd name="connsiteX0" fmla="*/ 1647050 w 1777555"/>
                  <a:gd name="connsiteY0" fmla="*/ 1067133 h 1316259"/>
                  <a:gd name="connsiteX1" fmla="*/ 1612202 w 1777555"/>
                  <a:gd name="connsiteY1" fmla="*/ 1047311 h 1316259"/>
                  <a:gd name="connsiteX2" fmla="*/ 1612202 w 1777555"/>
                  <a:gd name="connsiteY2" fmla="*/ 580889 h 1316259"/>
                  <a:gd name="connsiteX3" fmla="*/ 1614827 w 1777555"/>
                  <a:gd name="connsiteY3" fmla="*/ 587358 h 1316259"/>
                  <a:gd name="connsiteX4" fmla="*/ 1630659 w 1777555"/>
                  <a:gd name="connsiteY4" fmla="*/ 626340 h 1316259"/>
                  <a:gd name="connsiteX5" fmla="*/ 1669373 w 1777555"/>
                  <a:gd name="connsiteY5" fmla="*/ 609805 h 1316259"/>
                  <a:gd name="connsiteX6" fmla="*/ 1716292 w 1777555"/>
                  <a:gd name="connsiteY6" fmla="*/ 589756 h 1316259"/>
                  <a:gd name="connsiteX7" fmla="*/ 1753662 w 1777555"/>
                  <a:gd name="connsiteY7" fmla="*/ 573799 h 1316259"/>
                  <a:gd name="connsiteX8" fmla="*/ 1738284 w 1777555"/>
                  <a:gd name="connsiteY8" fmla="*/ 536160 h 1316259"/>
                  <a:gd name="connsiteX9" fmla="*/ 1595666 w 1777555"/>
                  <a:gd name="connsiteY9" fmla="*/ 186023 h 1316259"/>
                  <a:gd name="connsiteX10" fmla="*/ 1589155 w 1777555"/>
                  <a:gd name="connsiteY10" fmla="*/ 170005 h 1316259"/>
                  <a:gd name="connsiteX11" fmla="*/ 1573178 w 1777555"/>
                  <a:gd name="connsiteY11" fmla="*/ 163411 h 1316259"/>
                  <a:gd name="connsiteX12" fmla="*/ 1193897 w 1777555"/>
                  <a:gd name="connsiteY12" fmla="*/ 6531 h 1316259"/>
                  <a:gd name="connsiteX13" fmla="*/ 1178147 w 1777555"/>
                  <a:gd name="connsiteY13" fmla="*/ 0 h 1316259"/>
                  <a:gd name="connsiteX14" fmla="*/ 1162356 w 1777555"/>
                  <a:gd name="connsiteY14" fmla="*/ 6531 h 1316259"/>
                  <a:gd name="connsiteX15" fmla="*/ 783695 w 1777555"/>
                  <a:gd name="connsiteY15" fmla="*/ 162998 h 1316259"/>
                  <a:gd name="connsiteX16" fmla="*/ 767842 w 1777555"/>
                  <a:gd name="connsiteY16" fmla="*/ 169529 h 1316259"/>
                  <a:gd name="connsiteX17" fmla="*/ 761290 w 1777555"/>
                  <a:gd name="connsiteY17" fmla="*/ 185403 h 1316259"/>
                  <a:gd name="connsiteX18" fmla="*/ 618011 w 1777555"/>
                  <a:gd name="connsiteY18" fmla="*/ 531820 h 1316259"/>
                  <a:gd name="connsiteX19" fmla="*/ 602571 w 1777555"/>
                  <a:gd name="connsiteY19" fmla="*/ 569149 h 1316259"/>
                  <a:gd name="connsiteX20" fmla="*/ 639548 w 1777555"/>
                  <a:gd name="connsiteY20" fmla="*/ 585436 h 1316259"/>
                  <a:gd name="connsiteX21" fmla="*/ 686467 w 1777555"/>
                  <a:gd name="connsiteY21" fmla="*/ 606105 h 1316259"/>
                  <a:gd name="connsiteX22" fmla="*/ 725263 w 1777555"/>
                  <a:gd name="connsiteY22" fmla="*/ 623199 h 1316259"/>
                  <a:gd name="connsiteX23" fmla="*/ 741365 w 1777555"/>
                  <a:gd name="connsiteY23" fmla="*/ 583927 h 1316259"/>
                  <a:gd name="connsiteX24" fmla="*/ 744052 w 1777555"/>
                  <a:gd name="connsiteY24" fmla="*/ 577375 h 1316259"/>
                  <a:gd name="connsiteX25" fmla="*/ 744052 w 1777555"/>
                  <a:gd name="connsiteY25" fmla="*/ 1072197 h 1316259"/>
                  <a:gd name="connsiteX26" fmla="*/ 694942 w 1777555"/>
                  <a:gd name="connsiteY26" fmla="*/ 1108409 h 1316259"/>
                  <a:gd name="connsiteX27" fmla="*/ 159794 w 1777555"/>
                  <a:gd name="connsiteY27" fmla="*/ 1274962 h 1316259"/>
                  <a:gd name="connsiteX28" fmla="*/ 0 w 1777555"/>
                  <a:gd name="connsiteY28" fmla="*/ 1274549 h 1316259"/>
                  <a:gd name="connsiteX29" fmla="*/ 0 w 1777555"/>
                  <a:gd name="connsiteY29" fmla="*/ 1315887 h 1316259"/>
                  <a:gd name="connsiteX30" fmla="*/ 161386 w 1777555"/>
                  <a:gd name="connsiteY30" fmla="*/ 1316259 h 1316259"/>
                  <a:gd name="connsiteX31" fmla="*/ 720861 w 1777555"/>
                  <a:gd name="connsiteY31" fmla="*/ 1140674 h 1316259"/>
                  <a:gd name="connsiteX32" fmla="*/ 1198817 w 1777555"/>
                  <a:gd name="connsiteY32" fmla="*/ 987721 h 1316259"/>
                  <a:gd name="connsiteX33" fmla="*/ 1286971 w 1777555"/>
                  <a:gd name="connsiteY33" fmla="*/ 991132 h 1316259"/>
                  <a:gd name="connsiteX34" fmla="*/ 1422478 w 1777555"/>
                  <a:gd name="connsiteY34" fmla="*/ 1016080 h 1316259"/>
                  <a:gd name="connsiteX35" fmla="*/ 1561562 w 1777555"/>
                  <a:gd name="connsiteY35" fmla="*/ 1067360 h 1316259"/>
                  <a:gd name="connsiteX36" fmla="*/ 1625926 w 1777555"/>
                  <a:gd name="connsiteY36" fmla="*/ 1102725 h 1316259"/>
                  <a:gd name="connsiteX37" fmla="*/ 1763769 w 1777555"/>
                  <a:gd name="connsiteY37" fmla="*/ 1211652 h 1316259"/>
                  <a:gd name="connsiteX38" fmla="*/ 1777556 w 1777555"/>
                  <a:gd name="connsiteY38" fmla="*/ 1224054 h 1316259"/>
                  <a:gd name="connsiteX39" fmla="*/ 1777556 w 1777555"/>
                  <a:gd name="connsiteY39" fmla="*/ 1168660 h 1316259"/>
                  <a:gd name="connsiteX40" fmla="*/ 1647050 w 1777555"/>
                  <a:gd name="connsiteY40" fmla="*/ 1067133 h 1316259"/>
                  <a:gd name="connsiteX41" fmla="*/ 703168 w 1777555"/>
                  <a:gd name="connsiteY41" fmla="*/ 568280 h 1316259"/>
                  <a:gd name="connsiteX42" fmla="*/ 656249 w 1777555"/>
                  <a:gd name="connsiteY42" fmla="*/ 547611 h 1316259"/>
                  <a:gd name="connsiteX43" fmla="*/ 799487 w 1777555"/>
                  <a:gd name="connsiteY43" fmla="*/ 201194 h 1316259"/>
                  <a:gd name="connsiteX44" fmla="*/ 1178147 w 1777555"/>
                  <a:gd name="connsiteY44" fmla="*/ 44728 h 1316259"/>
                  <a:gd name="connsiteX45" fmla="*/ 1557428 w 1777555"/>
                  <a:gd name="connsiteY45" fmla="*/ 201608 h 1316259"/>
                  <a:gd name="connsiteX46" fmla="*/ 1700046 w 1777555"/>
                  <a:gd name="connsiteY46" fmla="*/ 551745 h 1316259"/>
                  <a:gd name="connsiteX47" fmla="*/ 1653127 w 1777555"/>
                  <a:gd name="connsiteY47" fmla="*/ 571794 h 1316259"/>
                  <a:gd name="connsiteX48" fmla="*/ 1518777 w 1777555"/>
                  <a:gd name="connsiteY48" fmla="*/ 241086 h 1316259"/>
                  <a:gd name="connsiteX49" fmla="*/ 1178147 w 1777555"/>
                  <a:gd name="connsiteY49" fmla="*/ 100535 h 1316259"/>
                  <a:gd name="connsiteX50" fmla="*/ 837518 w 1777555"/>
                  <a:gd name="connsiteY50" fmla="*/ 241086 h 1316259"/>
                  <a:gd name="connsiteX51" fmla="*/ 1138338 w 1777555"/>
                  <a:gd name="connsiteY51" fmla="*/ 809491 h 1316259"/>
                  <a:gd name="connsiteX52" fmla="*/ 909447 w 1777555"/>
                  <a:gd name="connsiteY52" fmla="*/ 948450 h 1316259"/>
                  <a:gd name="connsiteX53" fmla="*/ 909447 w 1777555"/>
                  <a:gd name="connsiteY53" fmla="*/ 670531 h 1316259"/>
                  <a:gd name="connsiteX54" fmla="*/ 962650 w 1777555"/>
                  <a:gd name="connsiteY54" fmla="*/ 654471 h 1316259"/>
                  <a:gd name="connsiteX55" fmla="*/ 1393666 w 1777555"/>
                  <a:gd name="connsiteY55" fmla="*/ 654471 h 1316259"/>
                  <a:gd name="connsiteX56" fmla="*/ 1178147 w 1777555"/>
                  <a:gd name="connsiteY56" fmla="*/ 785308 h 1316259"/>
                  <a:gd name="connsiteX57" fmla="*/ 1289989 w 1777555"/>
                  <a:gd name="connsiteY57" fmla="*/ 949835 h 1316259"/>
                  <a:gd name="connsiteX58" fmla="*/ 1198817 w 1777555"/>
                  <a:gd name="connsiteY58" fmla="*/ 946321 h 1316259"/>
                  <a:gd name="connsiteX59" fmla="*/ 924660 w 1777555"/>
                  <a:gd name="connsiteY59" fmla="*/ 987659 h 1316259"/>
                  <a:gd name="connsiteX60" fmla="*/ 1178147 w 1777555"/>
                  <a:gd name="connsiteY60" fmla="*/ 833653 h 1316259"/>
                  <a:gd name="connsiteX61" fmla="*/ 1399308 w 1777555"/>
                  <a:gd name="connsiteY61" fmla="*/ 968003 h 1316259"/>
                  <a:gd name="connsiteX62" fmla="*/ 1289989 w 1777555"/>
                  <a:gd name="connsiteY62" fmla="*/ 949835 h 1316259"/>
                  <a:gd name="connsiteX63" fmla="*/ 1446848 w 1777555"/>
                  <a:gd name="connsiteY63" fmla="*/ 948450 h 1316259"/>
                  <a:gd name="connsiteX64" fmla="*/ 1217956 w 1777555"/>
                  <a:gd name="connsiteY64" fmla="*/ 809491 h 1316259"/>
                  <a:gd name="connsiteX65" fmla="*/ 1446848 w 1777555"/>
                  <a:gd name="connsiteY65" fmla="*/ 670531 h 1316259"/>
                  <a:gd name="connsiteX66" fmla="*/ 1570863 w 1777555"/>
                  <a:gd name="connsiteY66" fmla="*/ 1026063 h 1316259"/>
                  <a:gd name="connsiteX67" fmla="*/ 1488186 w 1777555"/>
                  <a:gd name="connsiteY67" fmla="*/ 992992 h 1316259"/>
                  <a:gd name="connsiteX68" fmla="*/ 1488186 w 1777555"/>
                  <a:gd name="connsiteY68" fmla="*/ 633802 h 1316259"/>
                  <a:gd name="connsiteX69" fmla="*/ 1467517 w 1777555"/>
                  <a:gd name="connsiteY69" fmla="*/ 613133 h 1316259"/>
                  <a:gd name="connsiteX70" fmla="*/ 888778 w 1777555"/>
                  <a:gd name="connsiteY70" fmla="*/ 613133 h 1316259"/>
                  <a:gd name="connsiteX71" fmla="*/ 868109 w 1777555"/>
                  <a:gd name="connsiteY71" fmla="*/ 633802 h 1316259"/>
                  <a:gd name="connsiteX72" fmla="*/ 868109 w 1777555"/>
                  <a:gd name="connsiteY72" fmla="*/ 1007915 h 1316259"/>
                  <a:gd name="connsiteX73" fmla="*/ 785432 w 1777555"/>
                  <a:gd name="connsiteY73" fmla="*/ 1047187 h 1316259"/>
                  <a:gd name="connsiteX74" fmla="*/ 785432 w 1777555"/>
                  <a:gd name="connsiteY74" fmla="*/ 476716 h 1316259"/>
                  <a:gd name="connsiteX75" fmla="*/ 869204 w 1777555"/>
                  <a:gd name="connsiteY75" fmla="*/ 272689 h 1316259"/>
                  <a:gd name="connsiteX76" fmla="*/ 1178147 w 1777555"/>
                  <a:gd name="connsiteY76" fmla="*/ 145243 h 1316259"/>
                  <a:gd name="connsiteX77" fmla="*/ 1487008 w 1777555"/>
                  <a:gd name="connsiteY77" fmla="*/ 272689 h 1316259"/>
                  <a:gd name="connsiteX78" fmla="*/ 1570863 w 1777555"/>
                  <a:gd name="connsiteY78" fmla="*/ 479134 h 1316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1777555" h="1316259">
                    <a:moveTo>
                      <a:pt x="1647050" y="1067133"/>
                    </a:moveTo>
                    <a:cubicBezTo>
                      <a:pt x="1634648" y="1059837"/>
                      <a:pt x="1622681" y="1053057"/>
                      <a:pt x="1612202" y="1047311"/>
                    </a:cubicBezTo>
                    <a:lnTo>
                      <a:pt x="1612202" y="580889"/>
                    </a:lnTo>
                    <a:lnTo>
                      <a:pt x="1614827" y="587358"/>
                    </a:lnTo>
                    <a:lnTo>
                      <a:pt x="1630659" y="626340"/>
                    </a:lnTo>
                    <a:lnTo>
                      <a:pt x="1669373" y="609805"/>
                    </a:lnTo>
                    <a:lnTo>
                      <a:pt x="1716292" y="589756"/>
                    </a:lnTo>
                    <a:lnTo>
                      <a:pt x="1753662" y="573799"/>
                    </a:lnTo>
                    <a:lnTo>
                      <a:pt x="1738284" y="536160"/>
                    </a:lnTo>
                    <a:lnTo>
                      <a:pt x="1595666" y="186023"/>
                    </a:lnTo>
                    <a:lnTo>
                      <a:pt x="1589155" y="170005"/>
                    </a:lnTo>
                    <a:lnTo>
                      <a:pt x="1573178" y="163411"/>
                    </a:lnTo>
                    <a:lnTo>
                      <a:pt x="1193897" y="6531"/>
                    </a:lnTo>
                    <a:lnTo>
                      <a:pt x="1178147" y="0"/>
                    </a:lnTo>
                    <a:lnTo>
                      <a:pt x="1162356" y="6531"/>
                    </a:lnTo>
                    <a:lnTo>
                      <a:pt x="783695" y="162998"/>
                    </a:lnTo>
                    <a:lnTo>
                      <a:pt x="767842" y="169529"/>
                    </a:lnTo>
                    <a:lnTo>
                      <a:pt x="761290" y="185403"/>
                    </a:lnTo>
                    <a:lnTo>
                      <a:pt x="618011" y="531820"/>
                    </a:lnTo>
                    <a:lnTo>
                      <a:pt x="602571" y="569149"/>
                    </a:lnTo>
                    <a:lnTo>
                      <a:pt x="639548" y="585436"/>
                    </a:lnTo>
                    <a:lnTo>
                      <a:pt x="686467" y="606105"/>
                    </a:lnTo>
                    <a:lnTo>
                      <a:pt x="725263" y="623199"/>
                    </a:lnTo>
                    <a:lnTo>
                      <a:pt x="741365" y="583927"/>
                    </a:lnTo>
                    <a:lnTo>
                      <a:pt x="744052" y="577375"/>
                    </a:lnTo>
                    <a:lnTo>
                      <a:pt x="744052" y="1072197"/>
                    </a:lnTo>
                    <a:cubicBezTo>
                      <a:pt x="727066" y="1083408"/>
                      <a:pt x="710673" y="1095495"/>
                      <a:pt x="694942" y="1108409"/>
                    </a:cubicBezTo>
                    <a:cubicBezTo>
                      <a:pt x="675885" y="1122671"/>
                      <a:pt x="498997" y="1248526"/>
                      <a:pt x="159794" y="1274962"/>
                    </a:cubicBezTo>
                    <a:lnTo>
                      <a:pt x="0" y="1274549"/>
                    </a:lnTo>
                    <a:lnTo>
                      <a:pt x="0" y="1315887"/>
                    </a:lnTo>
                    <a:lnTo>
                      <a:pt x="161386" y="1316259"/>
                    </a:lnTo>
                    <a:cubicBezTo>
                      <a:pt x="513858" y="1288852"/>
                      <a:pt x="699737" y="1156527"/>
                      <a:pt x="720861" y="1140674"/>
                    </a:cubicBezTo>
                    <a:cubicBezTo>
                      <a:pt x="838924" y="1043528"/>
                      <a:pt x="1013145" y="987721"/>
                      <a:pt x="1198817" y="987721"/>
                    </a:cubicBezTo>
                    <a:cubicBezTo>
                      <a:pt x="1205947" y="987721"/>
                      <a:pt x="1253425" y="988652"/>
                      <a:pt x="1286971" y="991132"/>
                    </a:cubicBezTo>
                    <a:cubicBezTo>
                      <a:pt x="1332689" y="996128"/>
                      <a:pt x="1377980" y="1004466"/>
                      <a:pt x="1422478" y="1016080"/>
                    </a:cubicBezTo>
                    <a:cubicBezTo>
                      <a:pt x="1470249" y="1029079"/>
                      <a:pt x="1516788" y="1046236"/>
                      <a:pt x="1561562" y="1067360"/>
                    </a:cubicBezTo>
                    <a:cubicBezTo>
                      <a:pt x="1561872" y="1067526"/>
                      <a:pt x="1593744" y="1083606"/>
                      <a:pt x="1625926" y="1102725"/>
                    </a:cubicBezTo>
                    <a:cubicBezTo>
                      <a:pt x="1674242" y="1135930"/>
                      <a:pt x="1720293" y="1172321"/>
                      <a:pt x="1763769" y="1211652"/>
                    </a:cubicBezTo>
                    <a:lnTo>
                      <a:pt x="1777556" y="1224054"/>
                    </a:lnTo>
                    <a:lnTo>
                      <a:pt x="1777556" y="1168660"/>
                    </a:lnTo>
                    <a:cubicBezTo>
                      <a:pt x="1736529" y="1131749"/>
                      <a:pt x="1692917" y="1097820"/>
                      <a:pt x="1647050" y="1067133"/>
                    </a:cubicBezTo>
                    <a:close/>
                    <a:moveTo>
                      <a:pt x="703168" y="568280"/>
                    </a:moveTo>
                    <a:lnTo>
                      <a:pt x="656249" y="547611"/>
                    </a:lnTo>
                    <a:lnTo>
                      <a:pt x="799487" y="201194"/>
                    </a:lnTo>
                    <a:lnTo>
                      <a:pt x="1178147" y="44728"/>
                    </a:lnTo>
                    <a:lnTo>
                      <a:pt x="1557428" y="201608"/>
                    </a:lnTo>
                    <a:lnTo>
                      <a:pt x="1700046" y="551745"/>
                    </a:lnTo>
                    <a:lnTo>
                      <a:pt x="1653127" y="571794"/>
                    </a:lnTo>
                    <a:lnTo>
                      <a:pt x="1518777" y="241086"/>
                    </a:lnTo>
                    <a:lnTo>
                      <a:pt x="1178147" y="100535"/>
                    </a:lnTo>
                    <a:lnTo>
                      <a:pt x="837518" y="241086"/>
                    </a:lnTo>
                    <a:close/>
                    <a:moveTo>
                      <a:pt x="1138338" y="809491"/>
                    </a:moveTo>
                    <a:lnTo>
                      <a:pt x="909447" y="948450"/>
                    </a:lnTo>
                    <a:lnTo>
                      <a:pt x="909447" y="670531"/>
                    </a:lnTo>
                    <a:close/>
                    <a:moveTo>
                      <a:pt x="962650" y="654471"/>
                    </a:moveTo>
                    <a:lnTo>
                      <a:pt x="1393666" y="654471"/>
                    </a:lnTo>
                    <a:lnTo>
                      <a:pt x="1178147" y="785308"/>
                    </a:lnTo>
                    <a:close/>
                    <a:moveTo>
                      <a:pt x="1289989" y="949835"/>
                    </a:moveTo>
                    <a:cubicBezTo>
                      <a:pt x="1254851" y="947230"/>
                      <a:pt x="1206506" y="946321"/>
                      <a:pt x="1198817" y="946321"/>
                    </a:cubicBezTo>
                    <a:cubicBezTo>
                      <a:pt x="1105861" y="946077"/>
                      <a:pt x="1013411" y="960018"/>
                      <a:pt x="924660" y="987659"/>
                    </a:cubicBezTo>
                    <a:lnTo>
                      <a:pt x="1178147" y="833653"/>
                    </a:lnTo>
                    <a:lnTo>
                      <a:pt x="1399308" y="968003"/>
                    </a:lnTo>
                    <a:cubicBezTo>
                      <a:pt x="1363247" y="959861"/>
                      <a:pt x="1326747" y="953795"/>
                      <a:pt x="1289989" y="949835"/>
                    </a:cubicBezTo>
                    <a:close/>
                    <a:moveTo>
                      <a:pt x="1446848" y="948450"/>
                    </a:moveTo>
                    <a:lnTo>
                      <a:pt x="1217956" y="809491"/>
                    </a:lnTo>
                    <a:lnTo>
                      <a:pt x="1446848" y="670531"/>
                    </a:lnTo>
                    <a:close/>
                    <a:moveTo>
                      <a:pt x="1570863" y="1026063"/>
                    </a:moveTo>
                    <a:cubicBezTo>
                      <a:pt x="1548540" y="1015728"/>
                      <a:pt x="1519500" y="1003823"/>
                      <a:pt x="1488186" y="992992"/>
                    </a:cubicBezTo>
                    <a:lnTo>
                      <a:pt x="1488186" y="633802"/>
                    </a:lnTo>
                    <a:cubicBezTo>
                      <a:pt x="1488186" y="622386"/>
                      <a:pt x="1478932" y="613133"/>
                      <a:pt x="1467517" y="613133"/>
                    </a:cubicBezTo>
                    <a:lnTo>
                      <a:pt x="888778" y="613133"/>
                    </a:lnTo>
                    <a:cubicBezTo>
                      <a:pt x="877362" y="613133"/>
                      <a:pt x="868109" y="622386"/>
                      <a:pt x="868109" y="633802"/>
                    </a:cubicBezTo>
                    <a:lnTo>
                      <a:pt x="868109" y="1007915"/>
                    </a:lnTo>
                    <a:cubicBezTo>
                      <a:pt x="839744" y="1019238"/>
                      <a:pt x="812130" y="1032355"/>
                      <a:pt x="785432" y="1047187"/>
                    </a:cubicBezTo>
                    <a:lnTo>
                      <a:pt x="785432" y="476716"/>
                    </a:lnTo>
                    <a:lnTo>
                      <a:pt x="869204" y="272689"/>
                    </a:lnTo>
                    <a:lnTo>
                      <a:pt x="1178147" y="145243"/>
                    </a:lnTo>
                    <a:lnTo>
                      <a:pt x="1487008" y="272689"/>
                    </a:lnTo>
                    <a:lnTo>
                      <a:pt x="1570863" y="479134"/>
                    </a:lnTo>
                    <a:close/>
                  </a:path>
                </a:pathLst>
              </a:custGeom>
              <a:solidFill>
                <a:srgbClr val="073245"/>
              </a:solidFill>
              <a:ln w="20638"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010419BD-810B-D7AE-DB30-08DCAEFEC1BD}"/>
                  </a:ext>
                </a:extLst>
              </p:cNvPr>
              <p:cNvSpPr/>
              <p:nvPr/>
            </p:nvSpPr>
            <p:spPr>
              <a:xfrm>
                <a:off x="6840896" y="4369929"/>
                <a:ext cx="372046" cy="248031"/>
              </a:xfrm>
              <a:custGeom>
                <a:avLst/>
                <a:gdLst>
                  <a:gd name="connsiteX0" fmla="*/ 351377 w 372046"/>
                  <a:gd name="connsiteY0" fmla="*/ 0 h 248031"/>
                  <a:gd name="connsiteX1" fmla="*/ 20669 w 372046"/>
                  <a:gd name="connsiteY1" fmla="*/ 0 h 248031"/>
                  <a:gd name="connsiteX2" fmla="*/ 0 w 372046"/>
                  <a:gd name="connsiteY2" fmla="*/ 20669 h 248031"/>
                  <a:gd name="connsiteX3" fmla="*/ 0 w 372046"/>
                  <a:gd name="connsiteY3" fmla="*/ 227362 h 248031"/>
                  <a:gd name="connsiteX4" fmla="*/ 20669 w 372046"/>
                  <a:gd name="connsiteY4" fmla="*/ 248031 h 248031"/>
                  <a:gd name="connsiteX5" fmla="*/ 351377 w 372046"/>
                  <a:gd name="connsiteY5" fmla="*/ 248031 h 248031"/>
                  <a:gd name="connsiteX6" fmla="*/ 372047 w 372046"/>
                  <a:gd name="connsiteY6" fmla="*/ 227362 h 248031"/>
                  <a:gd name="connsiteX7" fmla="*/ 372047 w 372046"/>
                  <a:gd name="connsiteY7" fmla="*/ 20669 h 248031"/>
                  <a:gd name="connsiteX8" fmla="*/ 351377 w 372046"/>
                  <a:gd name="connsiteY8" fmla="*/ 0 h 248031"/>
                  <a:gd name="connsiteX9" fmla="*/ 330708 w 372046"/>
                  <a:gd name="connsiteY9" fmla="*/ 206693 h 248031"/>
                  <a:gd name="connsiteX10" fmla="*/ 41339 w 372046"/>
                  <a:gd name="connsiteY10" fmla="*/ 206693 h 248031"/>
                  <a:gd name="connsiteX11" fmla="*/ 41339 w 372046"/>
                  <a:gd name="connsiteY11" fmla="*/ 41339 h 248031"/>
                  <a:gd name="connsiteX12" fmla="*/ 330708 w 372046"/>
                  <a:gd name="connsiteY12" fmla="*/ 41339 h 248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2046" h="248031">
                    <a:moveTo>
                      <a:pt x="351377" y="0"/>
                    </a:moveTo>
                    <a:lnTo>
                      <a:pt x="20669" y="0"/>
                    </a:lnTo>
                    <a:cubicBezTo>
                      <a:pt x="9254" y="0"/>
                      <a:pt x="0" y="9254"/>
                      <a:pt x="0" y="20669"/>
                    </a:cubicBezTo>
                    <a:lnTo>
                      <a:pt x="0" y="227362"/>
                    </a:lnTo>
                    <a:cubicBezTo>
                      <a:pt x="0" y="238777"/>
                      <a:pt x="9254" y="248031"/>
                      <a:pt x="20669" y="248031"/>
                    </a:cubicBezTo>
                    <a:lnTo>
                      <a:pt x="351377" y="248031"/>
                    </a:lnTo>
                    <a:cubicBezTo>
                      <a:pt x="362793" y="248031"/>
                      <a:pt x="372047" y="238777"/>
                      <a:pt x="372047" y="227362"/>
                    </a:cubicBezTo>
                    <a:lnTo>
                      <a:pt x="372047" y="20669"/>
                    </a:lnTo>
                    <a:cubicBezTo>
                      <a:pt x="372047" y="9254"/>
                      <a:pt x="362793" y="0"/>
                      <a:pt x="351377" y="0"/>
                    </a:cubicBezTo>
                    <a:close/>
                    <a:moveTo>
                      <a:pt x="330708" y="206693"/>
                    </a:moveTo>
                    <a:lnTo>
                      <a:pt x="41339" y="206693"/>
                    </a:lnTo>
                    <a:lnTo>
                      <a:pt x="41339" y="41339"/>
                    </a:lnTo>
                    <a:lnTo>
                      <a:pt x="330708" y="41339"/>
                    </a:lnTo>
                    <a:close/>
                  </a:path>
                </a:pathLst>
              </a:custGeom>
              <a:solidFill>
                <a:srgbClr val="073245"/>
              </a:solidFill>
              <a:ln w="20638"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BDF08879-C404-BDAE-2A91-A26875FA126E}"/>
                  </a:ext>
                </a:extLst>
              </p:cNvPr>
              <p:cNvSpPr/>
              <p:nvPr/>
            </p:nvSpPr>
            <p:spPr>
              <a:xfrm>
                <a:off x="5848772" y="4245913"/>
                <a:ext cx="103346" cy="41338"/>
              </a:xfrm>
              <a:custGeom>
                <a:avLst/>
                <a:gdLst>
                  <a:gd name="connsiteX0" fmla="*/ 0 w 103346"/>
                  <a:gd name="connsiteY0" fmla="*/ 0 h 41338"/>
                  <a:gd name="connsiteX1" fmla="*/ 103346 w 103346"/>
                  <a:gd name="connsiteY1" fmla="*/ 0 h 41338"/>
                  <a:gd name="connsiteX2" fmla="*/ 103346 w 103346"/>
                  <a:gd name="connsiteY2" fmla="*/ 41339 h 41338"/>
                  <a:gd name="connsiteX3" fmla="*/ 0 w 103346"/>
                  <a:gd name="connsiteY3" fmla="*/ 41339 h 41338"/>
                </a:gdLst>
                <a:ahLst/>
                <a:cxnLst>
                  <a:cxn ang="0">
                    <a:pos x="connsiteX0" y="connsiteY0"/>
                  </a:cxn>
                  <a:cxn ang="0">
                    <a:pos x="connsiteX1" y="connsiteY1"/>
                  </a:cxn>
                  <a:cxn ang="0">
                    <a:pos x="connsiteX2" y="connsiteY2"/>
                  </a:cxn>
                  <a:cxn ang="0">
                    <a:pos x="connsiteX3" y="connsiteY3"/>
                  </a:cxn>
                </a:cxnLst>
                <a:rect l="l" t="t" r="r" b="b"/>
                <a:pathLst>
                  <a:path w="103346" h="41338">
                    <a:moveTo>
                      <a:pt x="0" y="0"/>
                    </a:moveTo>
                    <a:lnTo>
                      <a:pt x="103346" y="0"/>
                    </a:lnTo>
                    <a:lnTo>
                      <a:pt x="103346" y="41339"/>
                    </a:lnTo>
                    <a:lnTo>
                      <a:pt x="0" y="41339"/>
                    </a:lnTo>
                    <a:close/>
                  </a:path>
                </a:pathLst>
              </a:custGeom>
              <a:solidFill>
                <a:srgbClr val="073245"/>
              </a:solidFill>
              <a:ln w="20638"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6C65C0AF-F1AA-7F5D-A05B-3FC1A64BAD27}"/>
                  </a:ext>
                </a:extLst>
              </p:cNvPr>
              <p:cNvSpPr/>
              <p:nvPr/>
            </p:nvSpPr>
            <p:spPr>
              <a:xfrm>
                <a:off x="5918220" y="4066917"/>
                <a:ext cx="101072" cy="103346"/>
              </a:xfrm>
              <a:custGeom>
                <a:avLst/>
                <a:gdLst>
                  <a:gd name="connsiteX0" fmla="*/ 71929 w 101072"/>
                  <a:gd name="connsiteY0" fmla="*/ 103346 h 103346"/>
                  <a:gd name="connsiteX1" fmla="*/ 0 w 101072"/>
                  <a:gd name="connsiteY1" fmla="*/ 29970 h 103346"/>
                  <a:gd name="connsiteX2" fmla="*/ 29350 w 101072"/>
                  <a:gd name="connsiteY2" fmla="*/ 0 h 103346"/>
                  <a:gd name="connsiteX3" fmla="*/ 101073 w 101072"/>
                  <a:gd name="connsiteY3" fmla="*/ 73376 h 103346"/>
                  <a:gd name="connsiteX4" fmla="*/ 71929 w 101072"/>
                  <a:gd name="connsiteY4" fmla="*/ 103346 h 103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72" h="103346">
                    <a:moveTo>
                      <a:pt x="71929" y="103346"/>
                    </a:moveTo>
                    <a:lnTo>
                      <a:pt x="0" y="29970"/>
                    </a:lnTo>
                    <a:lnTo>
                      <a:pt x="29350" y="0"/>
                    </a:lnTo>
                    <a:lnTo>
                      <a:pt x="101073" y="73376"/>
                    </a:lnTo>
                    <a:lnTo>
                      <a:pt x="71929" y="103346"/>
                    </a:lnTo>
                    <a:close/>
                  </a:path>
                </a:pathLst>
              </a:custGeom>
              <a:solidFill>
                <a:srgbClr val="073245"/>
              </a:solidFill>
              <a:ln w="20638"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B8F66E97-376B-52F0-44D1-DED07C72C6EF}"/>
                  </a:ext>
                </a:extLst>
              </p:cNvPr>
              <p:cNvSpPr/>
              <p:nvPr/>
            </p:nvSpPr>
            <p:spPr>
              <a:xfrm>
                <a:off x="5993457" y="4145047"/>
                <a:ext cx="248031" cy="248031"/>
              </a:xfrm>
              <a:custGeom>
                <a:avLst/>
                <a:gdLst>
                  <a:gd name="connsiteX0" fmla="*/ 124016 w 248031"/>
                  <a:gd name="connsiteY0" fmla="*/ 41339 h 248031"/>
                  <a:gd name="connsiteX1" fmla="*/ 206693 w 248031"/>
                  <a:gd name="connsiteY1" fmla="*/ 124016 h 248031"/>
                  <a:gd name="connsiteX2" fmla="*/ 124016 w 248031"/>
                  <a:gd name="connsiteY2" fmla="*/ 206693 h 248031"/>
                  <a:gd name="connsiteX3" fmla="*/ 41339 w 248031"/>
                  <a:gd name="connsiteY3" fmla="*/ 124016 h 248031"/>
                  <a:gd name="connsiteX4" fmla="*/ 124016 w 248031"/>
                  <a:gd name="connsiteY4" fmla="*/ 41339 h 248031"/>
                  <a:gd name="connsiteX5" fmla="*/ 124016 w 248031"/>
                  <a:gd name="connsiteY5" fmla="*/ 0 h 248031"/>
                  <a:gd name="connsiteX6" fmla="*/ 0 w 248031"/>
                  <a:gd name="connsiteY6" fmla="*/ 124016 h 248031"/>
                  <a:gd name="connsiteX7" fmla="*/ 124016 w 248031"/>
                  <a:gd name="connsiteY7" fmla="*/ 248031 h 248031"/>
                  <a:gd name="connsiteX8" fmla="*/ 248031 w 248031"/>
                  <a:gd name="connsiteY8" fmla="*/ 124016 h 248031"/>
                  <a:gd name="connsiteX9" fmla="*/ 124016 w 248031"/>
                  <a:gd name="connsiteY9" fmla="*/ 0 h 248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8031" h="248031">
                    <a:moveTo>
                      <a:pt x="124016" y="41339"/>
                    </a:moveTo>
                    <a:cubicBezTo>
                      <a:pt x="169676" y="41339"/>
                      <a:pt x="206693" y="78355"/>
                      <a:pt x="206693" y="124016"/>
                    </a:cubicBezTo>
                    <a:cubicBezTo>
                      <a:pt x="206693" y="169676"/>
                      <a:pt x="169676" y="206693"/>
                      <a:pt x="124016" y="206693"/>
                    </a:cubicBezTo>
                    <a:cubicBezTo>
                      <a:pt x="78355" y="206693"/>
                      <a:pt x="41339" y="169676"/>
                      <a:pt x="41339" y="124016"/>
                    </a:cubicBezTo>
                    <a:cubicBezTo>
                      <a:pt x="41339" y="78355"/>
                      <a:pt x="78355" y="41339"/>
                      <a:pt x="124016" y="41339"/>
                    </a:cubicBezTo>
                    <a:moveTo>
                      <a:pt x="124016" y="0"/>
                    </a:moveTo>
                    <a:cubicBezTo>
                      <a:pt x="55524" y="0"/>
                      <a:pt x="0" y="55524"/>
                      <a:pt x="0" y="124016"/>
                    </a:cubicBezTo>
                    <a:cubicBezTo>
                      <a:pt x="0" y="192507"/>
                      <a:pt x="55524" y="248031"/>
                      <a:pt x="124016" y="248031"/>
                    </a:cubicBezTo>
                    <a:cubicBezTo>
                      <a:pt x="192507" y="248031"/>
                      <a:pt x="248031" y="192507"/>
                      <a:pt x="248031" y="124016"/>
                    </a:cubicBezTo>
                    <a:cubicBezTo>
                      <a:pt x="248031" y="55524"/>
                      <a:pt x="192507" y="0"/>
                      <a:pt x="124016" y="0"/>
                    </a:cubicBezTo>
                    <a:close/>
                  </a:path>
                </a:pathLst>
              </a:custGeom>
              <a:solidFill>
                <a:srgbClr val="073245"/>
              </a:solidFill>
              <a:ln w="20638"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F8E7D3A0-A693-0BF9-742F-3AE968762CB8}"/>
                  </a:ext>
                </a:extLst>
              </p:cNvPr>
              <p:cNvSpPr/>
              <p:nvPr/>
            </p:nvSpPr>
            <p:spPr>
              <a:xfrm>
                <a:off x="6096803" y="3997882"/>
                <a:ext cx="41338" cy="103346"/>
              </a:xfrm>
              <a:custGeom>
                <a:avLst/>
                <a:gdLst>
                  <a:gd name="connsiteX0" fmla="*/ 0 w 41338"/>
                  <a:gd name="connsiteY0" fmla="*/ 0 h 103346"/>
                  <a:gd name="connsiteX1" fmla="*/ 41339 w 41338"/>
                  <a:gd name="connsiteY1" fmla="*/ 0 h 103346"/>
                  <a:gd name="connsiteX2" fmla="*/ 41339 w 41338"/>
                  <a:gd name="connsiteY2" fmla="*/ 103346 h 103346"/>
                  <a:gd name="connsiteX3" fmla="*/ 0 w 41338"/>
                  <a:gd name="connsiteY3" fmla="*/ 103346 h 103346"/>
                </a:gdLst>
                <a:ahLst/>
                <a:cxnLst>
                  <a:cxn ang="0">
                    <a:pos x="connsiteX0" y="connsiteY0"/>
                  </a:cxn>
                  <a:cxn ang="0">
                    <a:pos x="connsiteX1" y="connsiteY1"/>
                  </a:cxn>
                  <a:cxn ang="0">
                    <a:pos x="connsiteX2" y="connsiteY2"/>
                  </a:cxn>
                  <a:cxn ang="0">
                    <a:pos x="connsiteX3" y="connsiteY3"/>
                  </a:cxn>
                </a:cxnLst>
                <a:rect l="l" t="t" r="r" b="b"/>
                <a:pathLst>
                  <a:path w="41338" h="103346">
                    <a:moveTo>
                      <a:pt x="0" y="0"/>
                    </a:moveTo>
                    <a:lnTo>
                      <a:pt x="41339" y="0"/>
                    </a:lnTo>
                    <a:lnTo>
                      <a:pt x="41339" y="103346"/>
                    </a:lnTo>
                    <a:lnTo>
                      <a:pt x="0" y="103346"/>
                    </a:lnTo>
                    <a:close/>
                  </a:path>
                </a:pathLst>
              </a:custGeom>
              <a:solidFill>
                <a:srgbClr val="073245"/>
              </a:solidFill>
              <a:ln w="20638"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CAB4B089-659F-68C6-4B6C-78E08A489405}"/>
                  </a:ext>
                </a:extLst>
              </p:cNvPr>
              <p:cNvSpPr/>
              <p:nvPr/>
            </p:nvSpPr>
            <p:spPr>
              <a:xfrm>
                <a:off x="6282826" y="4245913"/>
                <a:ext cx="103346" cy="41338"/>
              </a:xfrm>
              <a:custGeom>
                <a:avLst/>
                <a:gdLst>
                  <a:gd name="connsiteX0" fmla="*/ 0 w 103346"/>
                  <a:gd name="connsiteY0" fmla="*/ 0 h 41338"/>
                  <a:gd name="connsiteX1" fmla="*/ 103346 w 103346"/>
                  <a:gd name="connsiteY1" fmla="*/ 0 h 41338"/>
                  <a:gd name="connsiteX2" fmla="*/ 103346 w 103346"/>
                  <a:gd name="connsiteY2" fmla="*/ 41339 h 41338"/>
                  <a:gd name="connsiteX3" fmla="*/ 0 w 103346"/>
                  <a:gd name="connsiteY3" fmla="*/ 41339 h 41338"/>
                </a:gdLst>
                <a:ahLst/>
                <a:cxnLst>
                  <a:cxn ang="0">
                    <a:pos x="connsiteX0" y="connsiteY0"/>
                  </a:cxn>
                  <a:cxn ang="0">
                    <a:pos x="connsiteX1" y="connsiteY1"/>
                  </a:cxn>
                  <a:cxn ang="0">
                    <a:pos x="connsiteX2" y="connsiteY2"/>
                  </a:cxn>
                  <a:cxn ang="0">
                    <a:pos x="connsiteX3" y="connsiteY3"/>
                  </a:cxn>
                </a:cxnLst>
                <a:rect l="l" t="t" r="r" b="b"/>
                <a:pathLst>
                  <a:path w="103346" h="41338">
                    <a:moveTo>
                      <a:pt x="0" y="0"/>
                    </a:moveTo>
                    <a:lnTo>
                      <a:pt x="103346" y="0"/>
                    </a:lnTo>
                    <a:lnTo>
                      <a:pt x="103346" y="41339"/>
                    </a:lnTo>
                    <a:lnTo>
                      <a:pt x="0" y="41339"/>
                    </a:lnTo>
                    <a:close/>
                  </a:path>
                </a:pathLst>
              </a:custGeom>
              <a:solidFill>
                <a:srgbClr val="073245"/>
              </a:solidFill>
              <a:ln w="20638"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34B2B0A3-CBF8-9704-F8EA-EA74584FEAE7}"/>
                  </a:ext>
                </a:extLst>
              </p:cNvPr>
              <p:cNvSpPr/>
              <p:nvPr/>
            </p:nvSpPr>
            <p:spPr>
              <a:xfrm>
                <a:off x="6215651" y="4066917"/>
                <a:ext cx="101072" cy="103346"/>
              </a:xfrm>
              <a:custGeom>
                <a:avLst/>
                <a:gdLst>
                  <a:gd name="connsiteX0" fmla="*/ 29144 w 101072"/>
                  <a:gd name="connsiteY0" fmla="*/ 103346 h 103346"/>
                  <a:gd name="connsiteX1" fmla="*/ 101073 w 101072"/>
                  <a:gd name="connsiteY1" fmla="*/ 29970 h 103346"/>
                  <a:gd name="connsiteX2" fmla="*/ 71722 w 101072"/>
                  <a:gd name="connsiteY2" fmla="*/ 0 h 103346"/>
                  <a:gd name="connsiteX3" fmla="*/ 0 w 101072"/>
                  <a:gd name="connsiteY3" fmla="*/ 73376 h 103346"/>
                  <a:gd name="connsiteX4" fmla="*/ 29144 w 101072"/>
                  <a:gd name="connsiteY4" fmla="*/ 103346 h 103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72" h="103346">
                    <a:moveTo>
                      <a:pt x="29144" y="103346"/>
                    </a:moveTo>
                    <a:lnTo>
                      <a:pt x="101073" y="29970"/>
                    </a:lnTo>
                    <a:lnTo>
                      <a:pt x="71722" y="0"/>
                    </a:lnTo>
                    <a:lnTo>
                      <a:pt x="0" y="73376"/>
                    </a:lnTo>
                    <a:lnTo>
                      <a:pt x="29144" y="103346"/>
                    </a:lnTo>
                    <a:close/>
                  </a:path>
                </a:pathLst>
              </a:custGeom>
              <a:solidFill>
                <a:srgbClr val="073245"/>
              </a:solidFill>
              <a:ln w="20638"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08E569A0-2765-4053-9A44-E55BE584DB73}"/>
                  </a:ext>
                </a:extLst>
              </p:cNvPr>
              <p:cNvSpPr/>
              <p:nvPr/>
            </p:nvSpPr>
            <p:spPr>
              <a:xfrm>
                <a:off x="5918220" y="4365175"/>
                <a:ext cx="101072" cy="103346"/>
              </a:xfrm>
              <a:custGeom>
                <a:avLst/>
                <a:gdLst>
                  <a:gd name="connsiteX0" fmla="*/ 71929 w 101072"/>
                  <a:gd name="connsiteY0" fmla="*/ 0 h 103346"/>
                  <a:gd name="connsiteX1" fmla="*/ 0 w 101072"/>
                  <a:gd name="connsiteY1" fmla="*/ 73583 h 103346"/>
                  <a:gd name="connsiteX2" fmla="*/ 29350 w 101072"/>
                  <a:gd name="connsiteY2" fmla="*/ 103346 h 103346"/>
                  <a:gd name="connsiteX3" fmla="*/ 101073 w 101072"/>
                  <a:gd name="connsiteY3" fmla="*/ 29970 h 103346"/>
                  <a:gd name="connsiteX4" fmla="*/ 71929 w 101072"/>
                  <a:gd name="connsiteY4" fmla="*/ 0 h 103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72" h="103346">
                    <a:moveTo>
                      <a:pt x="71929" y="0"/>
                    </a:moveTo>
                    <a:lnTo>
                      <a:pt x="0" y="73583"/>
                    </a:lnTo>
                    <a:lnTo>
                      <a:pt x="29350" y="103346"/>
                    </a:lnTo>
                    <a:lnTo>
                      <a:pt x="101073" y="29970"/>
                    </a:lnTo>
                    <a:lnTo>
                      <a:pt x="71929" y="0"/>
                    </a:lnTo>
                    <a:close/>
                  </a:path>
                </a:pathLst>
              </a:custGeom>
              <a:solidFill>
                <a:srgbClr val="073245"/>
              </a:solidFill>
              <a:ln w="20638"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708B06A8-CC58-A259-0E53-69DE9E65AFA3}"/>
                  </a:ext>
                </a:extLst>
              </p:cNvPr>
              <p:cNvSpPr/>
              <p:nvPr/>
            </p:nvSpPr>
            <p:spPr>
              <a:xfrm>
                <a:off x="6096803" y="4434417"/>
                <a:ext cx="41338" cy="103346"/>
              </a:xfrm>
              <a:custGeom>
                <a:avLst/>
                <a:gdLst>
                  <a:gd name="connsiteX0" fmla="*/ 0 w 41338"/>
                  <a:gd name="connsiteY0" fmla="*/ 0 h 103346"/>
                  <a:gd name="connsiteX1" fmla="*/ 41339 w 41338"/>
                  <a:gd name="connsiteY1" fmla="*/ 0 h 103346"/>
                  <a:gd name="connsiteX2" fmla="*/ 41339 w 41338"/>
                  <a:gd name="connsiteY2" fmla="*/ 103346 h 103346"/>
                  <a:gd name="connsiteX3" fmla="*/ 0 w 41338"/>
                  <a:gd name="connsiteY3" fmla="*/ 103346 h 103346"/>
                </a:gdLst>
                <a:ahLst/>
                <a:cxnLst>
                  <a:cxn ang="0">
                    <a:pos x="connsiteX0" y="connsiteY0"/>
                  </a:cxn>
                  <a:cxn ang="0">
                    <a:pos x="connsiteX1" y="connsiteY1"/>
                  </a:cxn>
                  <a:cxn ang="0">
                    <a:pos x="connsiteX2" y="connsiteY2"/>
                  </a:cxn>
                  <a:cxn ang="0">
                    <a:pos x="connsiteX3" y="connsiteY3"/>
                  </a:cxn>
                </a:cxnLst>
                <a:rect l="l" t="t" r="r" b="b"/>
                <a:pathLst>
                  <a:path w="41338" h="103346">
                    <a:moveTo>
                      <a:pt x="0" y="0"/>
                    </a:moveTo>
                    <a:lnTo>
                      <a:pt x="41339" y="0"/>
                    </a:lnTo>
                    <a:lnTo>
                      <a:pt x="41339" y="103346"/>
                    </a:lnTo>
                    <a:lnTo>
                      <a:pt x="0" y="103346"/>
                    </a:lnTo>
                    <a:close/>
                  </a:path>
                </a:pathLst>
              </a:custGeom>
              <a:solidFill>
                <a:srgbClr val="073245"/>
              </a:solidFill>
              <a:ln w="20638"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09B48D60-17B8-E762-4E6B-75E84A58FF17}"/>
                  </a:ext>
                </a:extLst>
              </p:cNvPr>
              <p:cNvSpPr/>
              <p:nvPr/>
            </p:nvSpPr>
            <p:spPr>
              <a:xfrm>
                <a:off x="6215651" y="4365175"/>
                <a:ext cx="101072" cy="103346"/>
              </a:xfrm>
              <a:custGeom>
                <a:avLst/>
                <a:gdLst>
                  <a:gd name="connsiteX0" fmla="*/ 29144 w 101072"/>
                  <a:gd name="connsiteY0" fmla="*/ 0 h 103346"/>
                  <a:gd name="connsiteX1" fmla="*/ 101073 w 101072"/>
                  <a:gd name="connsiteY1" fmla="*/ 73583 h 103346"/>
                  <a:gd name="connsiteX2" fmla="*/ 71722 w 101072"/>
                  <a:gd name="connsiteY2" fmla="*/ 103346 h 103346"/>
                  <a:gd name="connsiteX3" fmla="*/ 0 w 101072"/>
                  <a:gd name="connsiteY3" fmla="*/ 29970 h 103346"/>
                  <a:gd name="connsiteX4" fmla="*/ 29144 w 101072"/>
                  <a:gd name="connsiteY4" fmla="*/ 0 h 1033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72" h="103346">
                    <a:moveTo>
                      <a:pt x="29144" y="0"/>
                    </a:moveTo>
                    <a:lnTo>
                      <a:pt x="101073" y="73583"/>
                    </a:lnTo>
                    <a:lnTo>
                      <a:pt x="71722" y="103346"/>
                    </a:lnTo>
                    <a:lnTo>
                      <a:pt x="0" y="29970"/>
                    </a:lnTo>
                    <a:lnTo>
                      <a:pt x="29144" y="0"/>
                    </a:lnTo>
                    <a:close/>
                  </a:path>
                </a:pathLst>
              </a:custGeom>
              <a:solidFill>
                <a:srgbClr val="073245"/>
              </a:solidFill>
              <a:ln w="20638" cap="flat">
                <a:noFill/>
                <a:prstDash val="solid"/>
                <a:miter/>
              </a:ln>
            </p:spPr>
            <p:txBody>
              <a:bodyPr rtlCol="0" anchor="ctr"/>
              <a:lstStyle/>
              <a:p>
                <a:endParaRPr lang="en-US"/>
              </a:p>
            </p:txBody>
          </p:sp>
        </p:grpSp>
      </p:grpSp>
      <p:grpSp>
        <p:nvGrpSpPr>
          <p:cNvPr id="4" name="Group 3">
            <a:extLst>
              <a:ext uri="{FF2B5EF4-FFF2-40B4-BE49-F238E27FC236}">
                <a16:creationId xmlns:a16="http://schemas.microsoft.com/office/drawing/2014/main" id="{C7904C90-7523-D114-097B-735CB7E684CA}"/>
              </a:ext>
            </a:extLst>
          </p:cNvPr>
          <p:cNvGrpSpPr/>
          <p:nvPr/>
        </p:nvGrpSpPr>
        <p:grpSpPr>
          <a:xfrm>
            <a:off x="10727424" y="3672579"/>
            <a:ext cx="6750662" cy="2013721"/>
            <a:chOff x="10813438" y="4129810"/>
            <a:chExt cx="6750662" cy="2013721"/>
          </a:xfrm>
        </p:grpSpPr>
        <p:pic>
          <p:nvPicPr>
            <p:cNvPr id="26" name="Graphic 25" descr="Globe outline">
              <a:extLst>
                <a:ext uri="{FF2B5EF4-FFF2-40B4-BE49-F238E27FC236}">
                  <a16:creationId xmlns:a16="http://schemas.microsoft.com/office/drawing/2014/main" id="{169F673C-2B1C-C815-035A-335F7B2B05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576430" y="4129810"/>
              <a:ext cx="1987670" cy="1987670"/>
            </a:xfrm>
            <a:prstGeom prst="rect">
              <a:avLst/>
            </a:prstGeom>
          </p:spPr>
        </p:pic>
        <p:pic>
          <p:nvPicPr>
            <p:cNvPr id="28" name="Graphic 27" descr="Teacher outline">
              <a:extLst>
                <a:ext uri="{FF2B5EF4-FFF2-40B4-BE49-F238E27FC236}">
                  <a16:creationId xmlns:a16="http://schemas.microsoft.com/office/drawing/2014/main" id="{75E1EF7E-28F6-F5CC-88A9-955086A665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196645" y="4159283"/>
              <a:ext cx="1984248" cy="1984248"/>
            </a:xfrm>
            <a:prstGeom prst="rect">
              <a:avLst/>
            </a:prstGeom>
          </p:spPr>
        </p:pic>
        <p:pic>
          <p:nvPicPr>
            <p:cNvPr id="34" name="Graphic 33" descr="Bridge scene outline">
              <a:extLst>
                <a:ext uri="{FF2B5EF4-FFF2-40B4-BE49-F238E27FC236}">
                  <a16:creationId xmlns:a16="http://schemas.microsoft.com/office/drawing/2014/main" id="{6FC50AFA-5589-AEA5-B176-2F03B42E6D7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813438" y="4129810"/>
              <a:ext cx="1987670" cy="1987670"/>
            </a:xfrm>
            <a:prstGeom prst="rect">
              <a:avLst/>
            </a:prstGeom>
          </p:spPr>
        </p:pic>
      </p:grpSp>
      <p:graphicFrame>
        <p:nvGraphicFramePr>
          <p:cNvPr id="37" name="Table 36">
            <a:extLst>
              <a:ext uri="{FF2B5EF4-FFF2-40B4-BE49-F238E27FC236}">
                <a16:creationId xmlns:a16="http://schemas.microsoft.com/office/drawing/2014/main" id="{4FB655B7-58A3-FBC5-407F-AA59220ECD36}"/>
              </a:ext>
            </a:extLst>
          </p:cNvPr>
          <p:cNvGraphicFramePr>
            <a:graphicFrameLocks noGrp="1"/>
          </p:cNvGraphicFramePr>
          <p:nvPr>
            <p:extLst>
              <p:ext uri="{D42A27DB-BD31-4B8C-83A1-F6EECF244321}">
                <p14:modId xmlns:p14="http://schemas.microsoft.com/office/powerpoint/2010/main" val="2349370598"/>
              </p:ext>
            </p:extLst>
          </p:nvPr>
        </p:nvGraphicFramePr>
        <p:xfrm>
          <a:off x="760476" y="6185386"/>
          <a:ext cx="9750724" cy="2110704"/>
        </p:xfrm>
        <a:graphic>
          <a:graphicData uri="http://schemas.openxmlformats.org/drawingml/2006/table">
            <a:tbl>
              <a:tblPr firstRow="1" bandRow="1">
                <a:tableStyleId>{5C22544A-7EE6-4342-B048-85BDC9FD1C3A}</a:tableStyleId>
              </a:tblPr>
              <a:tblGrid>
                <a:gridCol w="2270184">
                  <a:extLst>
                    <a:ext uri="{9D8B030D-6E8A-4147-A177-3AD203B41FA5}">
                      <a16:colId xmlns:a16="http://schemas.microsoft.com/office/drawing/2014/main" val="3200770407"/>
                    </a:ext>
                  </a:extLst>
                </a:gridCol>
                <a:gridCol w="2743200">
                  <a:extLst>
                    <a:ext uri="{9D8B030D-6E8A-4147-A177-3AD203B41FA5}">
                      <a16:colId xmlns:a16="http://schemas.microsoft.com/office/drawing/2014/main" val="4287970289"/>
                    </a:ext>
                  </a:extLst>
                </a:gridCol>
                <a:gridCol w="2299659">
                  <a:extLst>
                    <a:ext uri="{9D8B030D-6E8A-4147-A177-3AD203B41FA5}">
                      <a16:colId xmlns:a16="http://schemas.microsoft.com/office/drawing/2014/main" val="2655242447"/>
                    </a:ext>
                  </a:extLst>
                </a:gridCol>
                <a:gridCol w="2437681">
                  <a:extLst>
                    <a:ext uri="{9D8B030D-6E8A-4147-A177-3AD203B41FA5}">
                      <a16:colId xmlns:a16="http://schemas.microsoft.com/office/drawing/2014/main" val="3356843738"/>
                    </a:ext>
                  </a:extLst>
                </a:gridCol>
              </a:tblGrid>
              <a:tr h="2110704">
                <a:tc>
                  <a:txBody>
                    <a:bodyPr/>
                    <a:lstStyle/>
                    <a:p>
                      <a:pPr algn="ctr"/>
                      <a:r>
                        <a:rPr lang="en-US" dirty="0">
                          <a:solidFill>
                            <a:srgbClr val="682156"/>
                          </a:solidFill>
                        </a:rPr>
                        <a:t>Unique roles for C-L psychiatrists in wellness, career development, and advocacy</a:t>
                      </a:r>
                    </a:p>
                  </a:txBody>
                  <a:tcPr>
                    <a:lnR w="12700" cmpd="sng">
                      <a:noFill/>
                    </a:lnR>
                    <a:noFill/>
                  </a:tcPr>
                </a:tc>
                <a:tc>
                  <a:txBody>
                    <a:bodyPr/>
                    <a:lstStyle/>
                    <a:p>
                      <a:pPr algn="ctr"/>
                      <a:r>
                        <a:rPr lang="en-US" dirty="0">
                          <a:solidFill>
                            <a:srgbClr val="682156"/>
                          </a:solidFill>
                        </a:rPr>
                        <a:t>New or evolving models</a:t>
                      </a:r>
                    </a:p>
                    <a:p>
                      <a:pPr algn="ctr"/>
                      <a:r>
                        <a:rPr lang="en-US" dirty="0">
                          <a:solidFill>
                            <a:srgbClr val="682156"/>
                          </a:solidFill>
                        </a:rPr>
                        <a:t>of C-L care delivery</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dirty="0">
                          <a:solidFill>
                            <a:srgbClr val="682156"/>
                          </a:solidFill>
                        </a:rPr>
                        <a:t>Ways to practice C-L in rural, nonacademic, or other “non-traditional” settings</a:t>
                      </a:r>
                    </a:p>
                  </a:txBody>
                  <a:tcPr>
                    <a:lnL w="12700" cmpd="sng">
                      <a:noFill/>
                    </a:lnL>
                    <a:noFill/>
                  </a:tcPr>
                </a:tc>
                <a:tc>
                  <a:txBody>
                    <a:bodyPr/>
                    <a:lstStyle/>
                    <a:p>
                      <a:pPr algn="ctr"/>
                      <a:r>
                        <a:rPr lang="en-US" dirty="0">
                          <a:solidFill>
                            <a:srgbClr val="682156"/>
                          </a:solidFill>
                        </a:rPr>
                        <a:t>How to integrate technology into C-L practice</a:t>
                      </a:r>
                    </a:p>
                  </a:txBody>
                  <a:tcPr>
                    <a:noFill/>
                  </a:tcPr>
                </a:tc>
                <a:extLst>
                  <a:ext uri="{0D108BD9-81ED-4DB2-BD59-A6C34878D82A}">
                    <a16:rowId xmlns:a16="http://schemas.microsoft.com/office/drawing/2014/main" val="1620630212"/>
                  </a:ext>
                </a:extLst>
              </a:tr>
            </a:tbl>
          </a:graphicData>
        </a:graphic>
      </p:graphicFrame>
      <p:graphicFrame>
        <p:nvGraphicFramePr>
          <p:cNvPr id="5" name="Table 4">
            <a:extLst>
              <a:ext uri="{FF2B5EF4-FFF2-40B4-BE49-F238E27FC236}">
                <a16:creationId xmlns:a16="http://schemas.microsoft.com/office/drawing/2014/main" id="{DF50DD95-31F2-5259-787D-AFF6909996BF}"/>
              </a:ext>
            </a:extLst>
          </p:cNvPr>
          <p:cNvGraphicFramePr>
            <a:graphicFrameLocks noGrp="1"/>
          </p:cNvGraphicFramePr>
          <p:nvPr>
            <p:extLst>
              <p:ext uri="{D42A27DB-BD31-4B8C-83A1-F6EECF244321}">
                <p14:modId xmlns:p14="http://schemas.microsoft.com/office/powerpoint/2010/main" val="3119541254"/>
              </p:ext>
            </p:extLst>
          </p:nvPr>
        </p:nvGraphicFramePr>
        <p:xfrm>
          <a:off x="10511200" y="6183437"/>
          <a:ext cx="7313043" cy="2110704"/>
        </p:xfrm>
        <a:graphic>
          <a:graphicData uri="http://schemas.openxmlformats.org/drawingml/2006/table">
            <a:tbl>
              <a:tblPr firstRow="1" bandRow="1">
                <a:tableStyleId>{5C22544A-7EE6-4342-B048-85BDC9FD1C3A}</a:tableStyleId>
              </a:tblPr>
              <a:tblGrid>
                <a:gridCol w="2437681">
                  <a:extLst>
                    <a:ext uri="{9D8B030D-6E8A-4147-A177-3AD203B41FA5}">
                      <a16:colId xmlns:a16="http://schemas.microsoft.com/office/drawing/2014/main" val="3688457743"/>
                    </a:ext>
                  </a:extLst>
                </a:gridCol>
                <a:gridCol w="2437681">
                  <a:extLst>
                    <a:ext uri="{9D8B030D-6E8A-4147-A177-3AD203B41FA5}">
                      <a16:colId xmlns:a16="http://schemas.microsoft.com/office/drawing/2014/main" val="3660722004"/>
                    </a:ext>
                  </a:extLst>
                </a:gridCol>
                <a:gridCol w="2437681">
                  <a:extLst>
                    <a:ext uri="{9D8B030D-6E8A-4147-A177-3AD203B41FA5}">
                      <a16:colId xmlns:a16="http://schemas.microsoft.com/office/drawing/2014/main" val="4270049206"/>
                    </a:ext>
                  </a:extLst>
                </a:gridCol>
              </a:tblGrid>
              <a:tr h="2110704">
                <a:tc>
                  <a:txBody>
                    <a:bodyPr/>
                    <a:lstStyle/>
                    <a:p>
                      <a:pPr algn="ctr"/>
                      <a:r>
                        <a:rPr lang="en-US" dirty="0">
                          <a:solidFill>
                            <a:srgbClr val="682156"/>
                          </a:solidFill>
                        </a:rPr>
                        <a:t>The role of C-L psychiatry in integrating inpatient and outpatient care</a:t>
                      </a:r>
                    </a:p>
                  </a:txBody>
                  <a:tcPr>
                    <a:noFill/>
                  </a:tcPr>
                </a:tc>
                <a:tc>
                  <a:txBody>
                    <a:bodyPr/>
                    <a:lstStyle/>
                    <a:p>
                      <a:pPr algn="ctr"/>
                      <a:r>
                        <a:rPr lang="en-US" dirty="0">
                          <a:solidFill>
                            <a:srgbClr val="682156"/>
                          </a:solidFill>
                        </a:rPr>
                        <a:t>Innovative models</a:t>
                      </a:r>
                    </a:p>
                    <a:p>
                      <a:pPr algn="ctr"/>
                      <a:r>
                        <a:rPr lang="en-US" dirty="0">
                          <a:solidFill>
                            <a:srgbClr val="682156"/>
                          </a:solidFill>
                        </a:rPr>
                        <a:t>in C-L training</a:t>
                      </a:r>
                    </a:p>
                  </a:txBody>
                  <a:tcPr>
                    <a:noFill/>
                  </a:tcPr>
                </a:tc>
                <a:tc>
                  <a:txBody>
                    <a:bodyPr/>
                    <a:lstStyle/>
                    <a:p>
                      <a:pPr algn="ctr"/>
                      <a:r>
                        <a:rPr lang="en-US" dirty="0">
                          <a:solidFill>
                            <a:srgbClr val="682156"/>
                          </a:solidFill>
                        </a:rPr>
                        <a:t>Global models of C-L care and education</a:t>
                      </a:r>
                    </a:p>
                  </a:txBody>
                  <a:tcPr>
                    <a:noFill/>
                  </a:tcPr>
                </a:tc>
                <a:extLst>
                  <a:ext uri="{0D108BD9-81ED-4DB2-BD59-A6C34878D82A}">
                    <a16:rowId xmlns:a16="http://schemas.microsoft.com/office/drawing/2014/main" val="3120784690"/>
                  </a:ext>
                </a:extLst>
              </a:tr>
            </a:tbl>
          </a:graphicData>
        </a:graphic>
      </p:graphicFrame>
      <p:sp>
        <p:nvSpPr>
          <p:cNvPr id="2" name="Title 1">
            <a:extLst>
              <a:ext uri="{FF2B5EF4-FFF2-40B4-BE49-F238E27FC236}">
                <a16:creationId xmlns:a16="http://schemas.microsoft.com/office/drawing/2014/main" id="{3E337957-132E-DDF3-6ADC-2789CFB61B64}"/>
              </a:ext>
            </a:extLst>
          </p:cNvPr>
          <p:cNvSpPr txBox="1">
            <a:spLocks/>
          </p:cNvSpPr>
          <p:nvPr/>
        </p:nvSpPr>
        <p:spPr>
          <a:xfrm>
            <a:off x="723900" y="1790700"/>
            <a:ext cx="16840200" cy="135869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Expanding the Vision of C-L Psychiatry: </a:t>
            </a:r>
          </a:p>
          <a:p>
            <a:pPr>
              <a:lnSpc>
                <a:spcPct val="90000"/>
              </a:lnSpc>
              <a:spcAft>
                <a:spcPts val="600"/>
              </a:spcAft>
            </a:pPr>
            <a:r>
              <a:rPr lang="en-US" kern="1200" dirty="0">
                <a:solidFill>
                  <a:srgbClr val="073245"/>
                </a:solidFill>
                <a:latin typeface="Arial" panose="020B0604020202020204" pitchFamily="34" charset="0"/>
                <a:cs typeface="Arial" panose="020B0604020202020204" pitchFamily="34" charset="0"/>
              </a:rPr>
              <a:t>New Roles, New Settings, New Pathways</a:t>
            </a:r>
          </a:p>
        </p:txBody>
      </p:sp>
    </p:spTree>
    <p:extLst>
      <p:ext uri="{BB962C8B-B14F-4D97-AF65-F5344CB8AC3E}">
        <p14:creationId xmlns:p14="http://schemas.microsoft.com/office/powerpoint/2010/main" val="2846573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067FB-F602-CCC5-49B0-19D8746D2EBE}"/>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99D5D4C-FBD4-1293-D092-7B22ECE7FA9E}"/>
              </a:ext>
            </a:extLst>
          </p:cNvPr>
          <p:cNvSpPr txBox="1">
            <a:spLocks/>
          </p:cNvSpPr>
          <p:nvPr/>
        </p:nvSpPr>
        <p:spPr>
          <a:xfrm>
            <a:off x="723900" y="14859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sz="4800" kern="1200" dirty="0">
                <a:solidFill>
                  <a:srgbClr val="073245"/>
                </a:solidFill>
                <a:latin typeface="Arial" panose="020B0604020202020204" pitchFamily="34" charset="0"/>
                <a:cs typeface="Arial" panose="020B0604020202020204" pitchFamily="34" charset="0"/>
              </a:rPr>
              <a:t>Timeline for Submissions</a:t>
            </a:r>
          </a:p>
        </p:txBody>
      </p:sp>
      <p:pic>
        <p:nvPicPr>
          <p:cNvPr id="18" name="Picture 17">
            <a:extLst>
              <a:ext uri="{FF2B5EF4-FFF2-40B4-BE49-F238E27FC236}">
                <a16:creationId xmlns:a16="http://schemas.microsoft.com/office/drawing/2014/main" id="{464D685F-C577-CA73-991C-4EC88839388C}"/>
              </a:ext>
            </a:extLst>
          </p:cNvPr>
          <p:cNvPicPr>
            <a:picLocks noChangeAspect="1"/>
          </p:cNvPicPr>
          <p:nvPr/>
        </p:nvPicPr>
        <p:blipFill>
          <a:blip r:embed="rId2"/>
          <a:stretch>
            <a:fillRect/>
          </a:stretch>
        </p:blipFill>
        <p:spPr>
          <a:xfrm>
            <a:off x="2971800" y="3262694"/>
            <a:ext cx="12722699" cy="5233606"/>
          </a:xfrm>
          <a:prstGeom prst="rect">
            <a:avLst/>
          </a:prstGeom>
        </p:spPr>
      </p:pic>
    </p:spTree>
    <p:extLst>
      <p:ext uri="{BB962C8B-B14F-4D97-AF65-F5344CB8AC3E}">
        <p14:creationId xmlns:p14="http://schemas.microsoft.com/office/powerpoint/2010/main" val="4115746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5DCBF-4515-B2B2-A4C5-E8F91183204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21745E6-F874-2802-294B-69B4728B1828}"/>
              </a:ext>
            </a:extLst>
          </p:cNvPr>
          <p:cNvSpPr txBox="1">
            <a:spLocks/>
          </p:cNvSpPr>
          <p:nvPr/>
        </p:nvSpPr>
        <p:spPr>
          <a:xfrm>
            <a:off x="0" y="1562100"/>
            <a:ext cx="182880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sz="4800" kern="1200">
                <a:solidFill>
                  <a:srgbClr val="073245"/>
                </a:solidFill>
                <a:latin typeface="Arial" panose="020B0604020202020204" pitchFamily="34" charset="0"/>
                <a:cs typeface="Arial" panose="020B0604020202020204" pitchFamily="34" charset="0"/>
              </a:rPr>
              <a:t>Highlights and Clarifications</a:t>
            </a:r>
            <a:endParaRPr lang="en-US" sz="4800" kern="1200" dirty="0">
              <a:solidFill>
                <a:srgbClr val="073245"/>
              </a:solidFill>
              <a:latin typeface="Arial" panose="020B0604020202020204" pitchFamily="34" charset="0"/>
              <a:cs typeface="Arial" panose="020B0604020202020204" pitchFamily="34" charset="0"/>
            </a:endParaRPr>
          </a:p>
        </p:txBody>
      </p:sp>
      <p:sp>
        <p:nvSpPr>
          <p:cNvPr id="2" name="Content Placeholder 2">
            <a:extLst>
              <a:ext uri="{FF2B5EF4-FFF2-40B4-BE49-F238E27FC236}">
                <a16:creationId xmlns:a16="http://schemas.microsoft.com/office/drawing/2014/main" id="{08872786-F8C1-5083-32DE-EC70E5AFFCD5}"/>
              </a:ext>
            </a:extLst>
          </p:cNvPr>
          <p:cNvSpPr txBox="1">
            <a:spLocks/>
          </p:cNvSpPr>
          <p:nvPr/>
        </p:nvSpPr>
        <p:spPr>
          <a:xfrm>
            <a:off x="5867400" y="3322577"/>
            <a:ext cx="7239000" cy="53800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endParaRPr lang="en-US" sz="2700" dirty="0"/>
          </a:p>
        </p:txBody>
      </p:sp>
      <p:pic>
        <p:nvPicPr>
          <p:cNvPr id="7" name="Graphic 6" descr="Online meeting outline">
            <a:extLst>
              <a:ext uri="{FF2B5EF4-FFF2-40B4-BE49-F238E27FC236}">
                <a16:creationId xmlns:a16="http://schemas.microsoft.com/office/drawing/2014/main" id="{D405A447-43CB-FFDE-3E03-8CBB5E26A5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21184" y="3924300"/>
            <a:ext cx="2438400" cy="2438400"/>
          </a:xfrm>
          <a:prstGeom prst="rect">
            <a:avLst/>
          </a:prstGeom>
        </p:spPr>
      </p:pic>
      <p:pic>
        <p:nvPicPr>
          <p:cNvPr id="9" name="Graphic 8" descr="Daily calendar outline">
            <a:extLst>
              <a:ext uri="{FF2B5EF4-FFF2-40B4-BE49-F238E27FC236}">
                <a16:creationId xmlns:a16="http://schemas.microsoft.com/office/drawing/2014/main" id="{7F1B4707-B3B6-D4AD-3E4E-8174F496FAD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43792" y="3788093"/>
            <a:ext cx="2667000" cy="2667000"/>
          </a:xfrm>
          <a:prstGeom prst="rect">
            <a:avLst/>
          </a:prstGeom>
        </p:spPr>
      </p:pic>
      <p:pic>
        <p:nvPicPr>
          <p:cNvPr id="11" name="Graphic 10" descr="Diploma outline">
            <a:extLst>
              <a:ext uri="{FF2B5EF4-FFF2-40B4-BE49-F238E27FC236}">
                <a16:creationId xmlns:a16="http://schemas.microsoft.com/office/drawing/2014/main" id="{94901435-90C0-8373-91B4-2205DF19927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232528" y="3810000"/>
            <a:ext cx="2362200" cy="2362200"/>
          </a:xfrm>
          <a:prstGeom prst="rect">
            <a:avLst/>
          </a:prstGeom>
        </p:spPr>
      </p:pic>
      <p:pic>
        <p:nvPicPr>
          <p:cNvPr id="13" name="Graphic 12" descr="Chat outline">
            <a:extLst>
              <a:ext uri="{FF2B5EF4-FFF2-40B4-BE49-F238E27FC236}">
                <a16:creationId xmlns:a16="http://schemas.microsoft.com/office/drawing/2014/main" id="{6FFE30A8-4008-5CF2-1F11-04DB997C1BE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229008" y="3810000"/>
            <a:ext cx="2667000" cy="2667000"/>
          </a:xfrm>
          <a:prstGeom prst="rect">
            <a:avLst/>
          </a:prstGeom>
        </p:spPr>
      </p:pic>
      <p:graphicFrame>
        <p:nvGraphicFramePr>
          <p:cNvPr id="14" name="Table 13">
            <a:extLst>
              <a:ext uri="{FF2B5EF4-FFF2-40B4-BE49-F238E27FC236}">
                <a16:creationId xmlns:a16="http://schemas.microsoft.com/office/drawing/2014/main" id="{48A2DC4C-1622-E0F3-86D2-8A0C2886D9AA}"/>
              </a:ext>
            </a:extLst>
          </p:cNvPr>
          <p:cNvGraphicFramePr>
            <a:graphicFrameLocks noGrp="1"/>
          </p:cNvGraphicFramePr>
          <p:nvPr>
            <p:extLst>
              <p:ext uri="{D42A27DB-BD31-4B8C-83A1-F6EECF244321}">
                <p14:modId xmlns:p14="http://schemas.microsoft.com/office/powerpoint/2010/main" val="3749199247"/>
              </p:ext>
            </p:extLst>
          </p:nvPr>
        </p:nvGraphicFramePr>
        <p:xfrm>
          <a:off x="1687898" y="6245543"/>
          <a:ext cx="3470665" cy="2110704"/>
        </p:xfrm>
        <a:graphic>
          <a:graphicData uri="http://schemas.openxmlformats.org/drawingml/2006/table">
            <a:tbl>
              <a:tblPr firstRow="1" bandRow="1">
                <a:tableStyleId>{5C22544A-7EE6-4342-B048-85BDC9FD1C3A}</a:tableStyleId>
              </a:tblPr>
              <a:tblGrid>
                <a:gridCol w="3470665">
                  <a:extLst>
                    <a:ext uri="{9D8B030D-6E8A-4147-A177-3AD203B41FA5}">
                      <a16:colId xmlns:a16="http://schemas.microsoft.com/office/drawing/2014/main" val="3200770407"/>
                    </a:ext>
                  </a:extLst>
                </a:gridCol>
              </a:tblGrid>
              <a:tr h="2110704">
                <a:tc>
                  <a:txBody>
                    <a:bodyPr/>
                    <a:lstStyle/>
                    <a:p>
                      <a:pPr algn="ctr"/>
                      <a:r>
                        <a:rPr lang="en-US" sz="3200" b="0" dirty="0">
                          <a:solidFill>
                            <a:srgbClr val="682156"/>
                          </a:solidFill>
                        </a:rPr>
                        <a:t>Wednesday meeting start</a:t>
                      </a:r>
                    </a:p>
                  </a:txBody>
                  <a:tcPr>
                    <a:lnR w="12700" cmpd="sng">
                      <a:noFill/>
                    </a:lnR>
                    <a:noFill/>
                  </a:tcPr>
                </a:tc>
                <a:extLst>
                  <a:ext uri="{0D108BD9-81ED-4DB2-BD59-A6C34878D82A}">
                    <a16:rowId xmlns:a16="http://schemas.microsoft.com/office/drawing/2014/main" val="1620630212"/>
                  </a:ext>
                </a:extLst>
              </a:tr>
            </a:tbl>
          </a:graphicData>
        </a:graphic>
      </p:graphicFrame>
      <p:graphicFrame>
        <p:nvGraphicFramePr>
          <p:cNvPr id="15" name="Table 14">
            <a:extLst>
              <a:ext uri="{FF2B5EF4-FFF2-40B4-BE49-F238E27FC236}">
                <a16:creationId xmlns:a16="http://schemas.microsoft.com/office/drawing/2014/main" id="{2E77367F-54FF-A108-9A0A-C759C82B7782}"/>
              </a:ext>
            </a:extLst>
          </p:cNvPr>
          <p:cNvGraphicFramePr>
            <a:graphicFrameLocks noGrp="1"/>
          </p:cNvGraphicFramePr>
          <p:nvPr/>
        </p:nvGraphicFramePr>
        <p:xfrm>
          <a:off x="5809545" y="6245543"/>
          <a:ext cx="3271999" cy="2110704"/>
        </p:xfrm>
        <a:graphic>
          <a:graphicData uri="http://schemas.openxmlformats.org/drawingml/2006/table">
            <a:tbl>
              <a:tblPr firstRow="1" bandRow="1">
                <a:tableStyleId>{5C22544A-7EE6-4342-B048-85BDC9FD1C3A}</a:tableStyleId>
              </a:tblPr>
              <a:tblGrid>
                <a:gridCol w="3271999">
                  <a:extLst>
                    <a:ext uri="{9D8B030D-6E8A-4147-A177-3AD203B41FA5}">
                      <a16:colId xmlns:a16="http://schemas.microsoft.com/office/drawing/2014/main" val="3200770407"/>
                    </a:ext>
                  </a:extLst>
                </a:gridCol>
              </a:tblGrid>
              <a:tr h="2110704">
                <a:tc>
                  <a:txBody>
                    <a:bodyPr/>
                    <a:lstStyle/>
                    <a:p>
                      <a:pPr algn="ctr"/>
                      <a:r>
                        <a:rPr lang="en-US" sz="3200" b="0" dirty="0">
                          <a:solidFill>
                            <a:srgbClr val="682156"/>
                          </a:solidFill>
                        </a:rPr>
                        <a:t>In-person and virtual options</a:t>
                      </a:r>
                    </a:p>
                  </a:txBody>
                  <a:tcPr>
                    <a:lnR w="12700" cmpd="sng">
                      <a:noFill/>
                    </a:lnR>
                    <a:noFill/>
                  </a:tcPr>
                </a:tc>
                <a:extLst>
                  <a:ext uri="{0D108BD9-81ED-4DB2-BD59-A6C34878D82A}">
                    <a16:rowId xmlns:a16="http://schemas.microsoft.com/office/drawing/2014/main" val="1620630212"/>
                  </a:ext>
                </a:extLst>
              </a:tr>
            </a:tbl>
          </a:graphicData>
        </a:graphic>
      </p:graphicFrame>
      <p:graphicFrame>
        <p:nvGraphicFramePr>
          <p:cNvPr id="17" name="Table 16">
            <a:extLst>
              <a:ext uri="{FF2B5EF4-FFF2-40B4-BE49-F238E27FC236}">
                <a16:creationId xmlns:a16="http://schemas.microsoft.com/office/drawing/2014/main" id="{8B017A0C-3F87-2894-3CC9-79347503FBC9}"/>
              </a:ext>
            </a:extLst>
          </p:cNvPr>
          <p:cNvGraphicFramePr>
            <a:graphicFrameLocks noGrp="1"/>
          </p:cNvGraphicFramePr>
          <p:nvPr/>
        </p:nvGraphicFramePr>
        <p:xfrm>
          <a:off x="13815237" y="6210300"/>
          <a:ext cx="3271999" cy="2110704"/>
        </p:xfrm>
        <a:graphic>
          <a:graphicData uri="http://schemas.openxmlformats.org/drawingml/2006/table">
            <a:tbl>
              <a:tblPr firstRow="1" bandRow="1">
                <a:tableStyleId>{5C22544A-7EE6-4342-B048-85BDC9FD1C3A}</a:tableStyleId>
              </a:tblPr>
              <a:tblGrid>
                <a:gridCol w="3271999">
                  <a:extLst>
                    <a:ext uri="{9D8B030D-6E8A-4147-A177-3AD203B41FA5}">
                      <a16:colId xmlns:a16="http://schemas.microsoft.com/office/drawing/2014/main" val="3200770407"/>
                    </a:ext>
                  </a:extLst>
                </a:gridCol>
              </a:tblGrid>
              <a:tr h="2110704">
                <a:tc>
                  <a:txBody>
                    <a:bodyPr/>
                    <a:lstStyle/>
                    <a:p>
                      <a:pPr algn="ctr"/>
                      <a:r>
                        <a:rPr lang="en-US" sz="3200" b="0" dirty="0">
                          <a:solidFill>
                            <a:srgbClr val="682156"/>
                          </a:solidFill>
                        </a:rPr>
                        <a:t>CME eligibility</a:t>
                      </a:r>
                    </a:p>
                  </a:txBody>
                  <a:tcPr>
                    <a:lnR w="12700" cmpd="sng">
                      <a:noFill/>
                    </a:lnR>
                    <a:noFill/>
                  </a:tcPr>
                </a:tc>
                <a:extLst>
                  <a:ext uri="{0D108BD9-81ED-4DB2-BD59-A6C34878D82A}">
                    <a16:rowId xmlns:a16="http://schemas.microsoft.com/office/drawing/2014/main" val="1620630212"/>
                  </a:ext>
                </a:extLst>
              </a:tr>
            </a:tbl>
          </a:graphicData>
        </a:graphic>
      </p:graphicFrame>
      <p:graphicFrame>
        <p:nvGraphicFramePr>
          <p:cNvPr id="19" name="Table 18">
            <a:extLst>
              <a:ext uri="{FF2B5EF4-FFF2-40B4-BE49-F238E27FC236}">
                <a16:creationId xmlns:a16="http://schemas.microsoft.com/office/drawing/2014/main" id="{376016F7-FC06-393B-17A9-B942BF6B33C1}"/>
              </a:ext>
            </a:extLst>
          </p:cNvPr>
          <p:cNvGraphicFramePr>
            <a:graphicFrameLocks noGrp="1"/>
          </p:cNvGraphicFramePr>
          <p:nvPr/>
        </p:nvGraphicFramePr>
        <p:xfrm>
          <a:off x="9946401" y="6209627"/>
          <a:ext cx="3271999" cy="2110704"/>
        </p:xfrm>
        <a:graphic>
          <a:graphicData uri="http://schemas.openxmlformats.org/drawingml/2006/table">
            <a:tbl>
              <a:tblPr firstRow="1" bandRow="1">
                <a:tableStyleId>{5C22544A-7EE6-4342-B048-85BDC9FD1C3A}</a:tableStyleId>
              </a:tblPr>
              <a:tblGrid>
                <a:gridCol w="3271999">
                  <a:extLst>
                    <a:ext uri="{9D8B030D-6E8A-4147-A177-3AD203B41FA5}">
                      <a16:colId xmlns:a16="http://schemas.microsoft.com/office/drawing/2014/main" val="3200770407"/>
                    </a:ext>
                  </a:extLst>
                </a:gridCol>
              </a:tblGrid>
              <a:tr h="2110704">
                <a:tc>
                  <a:txBody>
                    <a:bodyPr/>
                    <a:lstStyle/>
                    <a:p>
                      <a:pPr algn="ctr"/>
                      <a:r>
                        <a:rPr lang="en-US" sz="3200" b="0" dirty="0">
                          <a:solidFill>
                            <a:srgbClr val="682156"/>
                          </a:solidFill>
                        </a:rPr>
                        <a:t>SIGs and subcommittees</a:t>
                      </a:r>
                    </a:p>
                  </a:txBody>
                  <a:tcPr>
                    <a:lnR w="12700" cmpd="sng">
                      <a:noFill/>
                    </a:lnR>
                    <a:noFill/>
                  </a:tcPr>
                </a:tc>
                <a:extLst>
                  <a:ext uri="{0D108BD9-81ED-4DB2-BD59-A6C34878D82A}">
                    <a16:rowId xmlns:a16="http://schemas.microsoft.com/office/drawing/2014/main" val="1620630212"/>
                  </a:ext>
                </a:extLst>
              </a:tr>
            </a:tbl>
          </a:graphicData>
        </a:graphic>
      </p:graphicFrame>
    </p:spTree>
    <p:extLst>
      <p:ext uri="{BB962C8B-B14F-4D97-AF65-F5344CB8AC3E}">
        <p14:creationId xmlns:p14="http://schemas.microsoft.com/office/powerpoint/2010/main" val="983409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EB2BB-7D6E-1853-ADD6-58F69BBE9535}"/>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BF3201DB-F89D-3787-1D5F-0E426E7F6DAB}"/>
              </a:ext>
            </a:extLst>
          </p:cNvPr>
          <p:cNvSpPr txBox="1">
            <a:spLocks/>
          </p:cNvSpPr>
          <p:nvPr/>
        </p:nvSpPr>
        <p:spPr>
          <a:xfrm>
            <a:off x="1905000" y="3344862"/>
            <a:ext cx="14478000" cy="5380038"/>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ctr"/>
            <a:r>
              <a:rPr lang="en-US" dirty="0">
                <a:solidFill>
                  <a:srgbClr val="073245"/>
                </a:solidFill>
                <a:latin typeface="Arial" panose="020B0604020202020204" pitchFamily="34" charset="0"/>
                <a:cs typeface="Arial" panose="020B0604020202020204" pitchFamily="34" charset="0"/>
              </a:rPr>
              <a:t>Annual meeting submissions are competitive!</a:t>
            </a:r>
            <a:br>
              <a:rPr lang="en-US" dirty="0">
                <a:solidFill>
                  <a:srgbClr val="073245"/>
                </a:solidFill>
                <a:latin typeface="Arial" panose="020B0604020202020204" pitchFamily="34" charset="0"/>
                <a:cs typeface="Arial" panose="020B0604020202020204" pitchFamily="34" charset="0"/>
              </a:rPr>
            </a:br>
            <a:endParaRPr lang="en-US" dirty="0">
              <a:solidFill>
                <a:srgbClr val="073245"/>
              </a:solidFill>
              <a:latin typeface="Arial" panose="020B0604020202020204" pitchFamily="34" charset="0"/>
              <a:cs typeface="Arial" panose="020B0604020202020204" pitchFamily="34" charset="0"/>
            </a:endParaRPr>
          </a:p>
          <a:p>
            <a:endParaRPr lang="en-US" dirty="0">
              <a:solidFill>
                <a:srgbClr val="073245"/>
              </a:solidFill>
              <a:latin typeface="Arial" panose="020B0604020202020204" pitchFamily="34" charset="0"/>
              <a:cs typeface="Arial" panose="020B0604020202020204" pitchFamily="34" charset="0"/>
            </a:endParaRPr>
          </a:p>
          <a:p>
            <a:endParaRPr lang="en-US" dirty="0">
              <a:solidFill>
                <a:srgbClr val="073245"/>
              </a:solidFill>
              <a:latin typeface="Arial" panose="020B0604020202020204" pitchFamily="34" charset="0"/>
              <a:cs typeface="Arial" panose="020B0604020202020204" pitchFamily="34" charset="0"/>
            </a:endParaRPr>
          </a:p>
          <a:p>
            <a:endParaRPr lang="en-US" dirty="0">
              <a:solidFill>
                <a:srgbClr val="073245"/>
              </a:solidFill>
              <a:latin typeface="Arial" panose="020B0604020202020204" pitchFamily="34" charset="0"/>
              <a:cs typeface="Arial" panose="020B0604020202020204" pitchFamily="34" charset="0"/>
            </a:endParaRPr>
          </a:p>
          <a:p>
            <a:endParaRPr lang="en-US" dirty="0">
              <a:solidFill>
                <a:srgbClr val="073245"/>
              </a:solidFill>
              <a:latin typeface="Arial" panose="020B0604020202020204" pitchFamily="34" charset="0"/>
              <a:cs typeface="Arial" panose="020B0604020202020204" pitchFamily="34" charset="0"/>
            </a:endParaRPr>
          </a:p>
          <a:p>
            <a:endParaRPr lang="en-US" dirty="0">
              <a:solidFill>
                <a:srgbClr val="073245"/>
              </a:solidFill>
              <a:latin typeface="Arial" panose="020B0604020202020204" pitchFamily="34" charset="0"/>
              <a:cs typeface="Arial" panose="020B0604020202020204" pitchFamily="34" charset="0"/>
            </a:endParaRPr>
          </a:p>
          <a:p>
            <a:r>
              <a:rPr lang="en-US" dirty="0">
                <a:solidFill>
                  <a:srgbClr val="073245"/>
                </a:solidFill>
                <a:latin typeface="Arial" panose="020B0604020202020204" pitchFamily="34" charset="0"/>
                <a:cs typeface="Arial" panose="020B0604020202020204" pitchFamily="34" charset="0"/>
              </a:rPr>
              <a:t>If your submission is not accepted this year, do not despair</a:t>
            </a:r>
          </a:p>
          <a:p>
            <a:pPr lvl="1"/>
            <a:r>
              <a:rPr lang="en-US" dirty="0">
                <a:solidFill>
                  <a:srgbClr val="073245"/>
                </a:solidFill>
                <a:latin typeface="Arial" panose="020B0604020202020204" pitchFamily="34" charset="0"/>
                <a:cs typeface="Arial" panose="020B0604020202020204" pitchFamily="34" charset="0"/>
              </a:rPr>
              <a:t>Common experience</a:t>
            </a:r>
          </a:p>
          <a:p>
            <a:pPr lvl="1"/>
            <a:r>
              <a:rPr lang="en-US" dirty="0">
                <a:solidFill>
                  <a:srgbClr val="073245"/>
                </a:solidFill>
                <a:latin typeface="Arial" panose="020B0604020202020204" pitchFamily="34" charset="0"/>
                <a:cs typeface="Arial" panose="020B0604020202020204" pitchFamily="34" charset="0"/>
              </a:rPr>
              <a:t>Many ways to participate in ACLP, and the Annual Meeting, beyond abstract presentation</a:t>
            </a:r>
          </a:p>
          <a:p>
            <a:pPr marL="0" indent="0">
              <a:lnSpc>
                <a:spcPct val="90000"/>
              </a:lnSpc>
              <a:buNone/>
            </a:pPr>
            <a:endParaRPr lang="en-US" sz="2700" dirty="0"/>
          </a:p>
        </p:txBody>
      </p:sp>
      <p:sp>
        <p:nvSpPr>
          <p:cNvPr id="4" name="Title 1">
            <a:extLst>
              <a:ext uri="{FF2B5EF4-FFF2-40B4-BE49-F238E27FC236}">
                <a16:creationId xmlns:a16="http://schemas.microsoft.com/office/drawing/2014/main" id="{89BE7640-8957-5F99-3145-1DF44C59DF37}"/>
              </a:ext>
            </a:extLst>
          </p:cNvPr>
          <p:cNvSpPr txBox="1">
            <a:spLocks/>
          </p:cNvSpPr>
          <p:nvPr/>
        </p:nvSpPr>
        <p:spPr>
          <a:xfrm>
            <a:off x="710453" y="1562100"/>
            <a:ext cx="16840200" cy="13586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sz="4800" kern="1200">
                <a:solidFill>
                  <a:srgbClr val="073245"/>
                </a:solidFill>
                <a:latin typeface="Arial" panose="020B0604020202020204" pitchFamily="34" charset="0"/>
                <a:cs typeface="Arial" panose="020B0604020202020204" pitchFamily="34" charset="0"/>
              </a:rPr>
              <a:t>Encouragement</a:t>
            </a:r>
            <a:endParaRPr lang="en-US" sz="4800" kern="1200" dirty="0">
              <a:solidFill>
                <a:srgbClr val="073245"/>
              </a:solidFill>
              <a:latin typeface="Arial" panose="020B0604020202020204" pitchFamily="34" charset="0"/>
              <a:cs typeface="Arial" panose="020B0604020202020204" pitchFamily="34" charset="0"/>
            </a:endParaRPr>
          </a:p>
        </p:txBody>
      </p:sp>
      <p:graphicFrame>
        <p:nvGraphicFramePr>
          <p:cNvPr id="8" name="Content Placeholder 3">
            <a:extLst>
              <a:ext uri="{FF2B5EF4-FFF2-40B4-BE49-F238E27FC236}">
                <a16:creationId xmlns:a16="http://schemas.microsoft.com/office/drawing/2014/main" id="{3A5FA0C7-5E8D-0FC5-B35C-46FBAF48AD2B}"/>
              </a:ext>
            </a:extLst>
          </p:cNvPr>
          <p:cNvGraphicFramePr>
            <a:graphicFrameLocks/>
          </p:cNvGraphicFramePr>
          <p:nvPr/>
        </p:nvGraphicFramePr>
        <p:xfrm>
          <a:off x="4406153" y="4152900"/>
          <a:ext cx="9448800" cy="2590800"/>
        </p:xfrm>
        <a:graphic>
          <a:graphicData uri="http://schemas.openxmlformats.org/drawingml/2006/table">
            <a:tbl>
              <a:tblPr firstRow="1" bandRow="1">
                <a:tableStyleId>{5C22544A-7EE6-4342-B048-85BDC9FD1C3A}</a:tableStyleId>
              </a:tblPr>
              <a:tblGrid>
                <a:gridCol w="4817371">
                  <a:extLst>
                    <a:ext uri="{9D8B030D-6E8A-4147-A177-3AD203B41FA5}">
                      <a16:colId xmlns:a16="http://schemas.microsoft.com/office/drawing/2014/main" val="30770859"/>
                    </a:ext>
                  </a:extLst>
                </a:gridCol>
                <a:gridCol w="4631429">
                  <a:extLst>
                    <a:ext uri="{9D8B030D-6E8A-4147-A177-3AD203B41FA5}">
                      <a16:colId xmlns:a16="http://schemas.microsoft.com/office/drawing/2014/main" val="3972556218"/>
                    </a:ext>
                  </a:extLst>
                </a:gridCol>
              </a:tblGrid>
              <a:tr h="487680">
                <a:tc>
                  <a:txBody>
                    <a:bodyPr/>
                    <a:lstStyle/>
                    <a:p>
                      <a:pPr algn="ctr"/>
                      <a:r>
                        <a:rPr lang="en-US" sz="2800" dirty="0"/>
                        <a:t>Session Type</a:t>
                      </a:r>
                    </a:p>
                  </a:txBody>
                  <a:tcPr anchor="ctr"/>
                </a:tc>
                <a:tc>
                  <a:txBody>
                    <a:bodyPr/>
                    <a:lstStyle/>
                    <a:p>
                      <a:pPr algn="ctr"/>
                      <a:r>
                        <a:rPr lang="en-US" sz="2800" dirty="0"/>
                        <a:t>% Accepted to CLP 2025</a:t>
                      </a:r>
                    </a:p>
                  </a:txBody>
                  <a:tcPr anchor="ctr"/>
                </a:tc>
                <a:extLst>
                  <a:ext uri="{0D108BD9-81ED-4DB2-BD59-A6C34878D82A}">
                    <a16:rowId xmlns:a16="http://schemas.microsoft.com/office/drawing/2014/main" val="1850794124"/>
                  </a:ext>
                </a:extLst>
              </a:tr>
              <a:tr h="487680">
                <a:tc>
                  <a:txBody>
                    <a:bodyPr/>
                    <a:lstStyle/>
                    <a:p>
                      <a:pPr algn="ctr"/>
                      <a:r>
                        <a:rPr lang="en-US" sz="2800" dirty="0"/>
                        <a:t>General Sessions</a:t>
                      </a:r>
                    </a:p>
                  </a:txBody>
                  <a:tcPr anchor="ctr"/>
                </a:tc>
                <a:tc>
                  <a:txBody>
                    <a:bodyPr/>
                    <a:lstStyle/>
                    <a:p>
                      <a:pPr algn="ctr"/>
                      <a:r>
                        <a:rPr lang="en-US" sz="2800" dirty="0"/>
                        <a:t>53</a:t>
                      </a:r>
                    </a:p>
                  </a:txBody>
                  <a:tcPr anchor="ctr"/>
                </a:tc>
                <a:extLst>
                  <a:ext uri="{0D108BD9-81ED-4DB2-BD59-A6C34878D82A}">
                    <a16:rowId xmlns:a16="http://schemas.microsoft.com/office/drawing/2014/main" val="1731223491"/>
                  </a:ext>
                </a:extLst>
              </a:tr>
              <a:tr h="487680">
                <a:tc>
                  <a:txBody>
                    <a:bodyPr/>
                    <a:lstStyle/>
                    <a:p>
                      <a:pPr algn="ctr"/>
                      <a:r>
                        <a:rPr lang="en-US" sz="2800" dirty="0"/>
                        <a:t>Posters</a:t>
                      </a:r>
                    </a:p>
                  </a:txBody>
                  <a:tcPr anchor="ctr"/>
                </a:tc>
                <a:tc>
                  <a:txBody>
                    <a:bodyPr/>
                    <a:lstStyle/>
                    <a:p>
                      <a:pPr algn="ctr"/>
                      <a:r>
                        <a:rPr lang="en-US" sz="2800" dirty="0"/>
                        <a:t>58</a:t>
                      </a:r>
                    </a:p>
                  </a:txBody>
                  <a:tcPr anchor="ctr"/>
                </a:tc>
                <a:extLst>
                  <a:ext uri="{0D108BD9-81ED-4DB2-BD59-A6C34878D82A}">
                    <a16:rowId xmlns:a16="http://schemas.microsoft.com/office/drawing/2014/main" val="1413987044"/>
                  </a:ext>
                </a:extLst>
              </a:tr>
              <a:tr h="487680">
                <a:tc>
                  <a:txBody>
                    <a:bodyPr/>
                    <a:lstStyle/>
                    <a:p>
                      <a:pPr algn="ctr"/>
                      <a:r>
                        <a:rPr lang="en-US" sz="2800" dirty="0"/>
                        <a:t>Oral Papers</a:t>
                      </a:r>
                    </a:p>
                  </a:txBody>
                  <a:tcPr anchor="ctr"/>
                </a:tc>
                <a:tc>
                  <a:txBody>
                    <a:bodyPr/>
                    <a:lstStyle/>
                    <a:p>
                      <a:pPr algn="ctr"/>
                      <a:r>
                        <a:rPr lang="en-US" sz="2800" dirty="0"/>
                        <a:t>56</a:t>
                      </a:r>
                    </a:p>
                  </a:txBody>
                  <a:tcPr anchor="ctr"/>
                </a:tc>
                <a:extLst>
                  <a:ext uri="{0D108BD9-81ED-4DB2-BD59-A6C34878D82A}">
                    <a16:rowId xmlns:a16="http://schemas.microsoft.com/office/drawing/2014/main" val="2543442058"/>
                  </a:ext>
                </a:extLst>
              </a:tr>
              <a:tr h="487680">
                <a:tc>
                  <a:txBody>
                    <a:bodyPr/>
                    <a:lstStyle/>
                    <a:p>
                      <a:pPr algn="ctr"/>
                      <a:r>
                        <a:rPr lang="en-US" sz="2800" dirty="0"/>
                        <a:t>Preconference Courses</a:t>
                      </a:r>
                    </a:p>
                  </a:txBody>
                  <a:tcPr anchor="ctr"/>
                </a:tc>
                <a:tc>
                  <a:txBody>
                    <a:bodyPr/>
                    <a:lstStyle/>
                    <a:p>
                      <a:pPr algn="ctr"/>
                      <a:r>
                        <a:rPr lang="en-US" sz="2800" dirty="0"/>
                        <a:t>44</a:t>
                      </a:r>
                    </a:p>
                  </a:txBody>
                  <a:tcPr anchor="ctr"/>
                </a:tc>
                <a:extLst>
                  <a:ext uri="{0D108BD9-81ED-4DB2-BD59-A6C34878D82A}">
                    <a16:rowId xmlns:a16="http://schemas.microsoft.com/office/drawing/2014/main" val="2325878993"/>
                  </a:ext>
                </a:extLst>
              </a:tr>
            </a:tbl>
          </a:graphicData>
        </a:graphic>
      </p:graphicFrame>
    </p:spTree>
    <p:extLst>
      <p:ext uri="{BB962C8B-B14F-4D97-AF65-F5344CB8AC3E}">
        <p14:creationId xmlns:p14="http://schemas.microsoft.com/office/powerpoint/2010/main" val="893164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otalTime>850</TotalTime>
  <Words>3309</Words>
  <Application>Microsoft Office PowerPoint</Application>
  <PresentationFormat>Custom</PresentationFormat>
  <Paragraphs>286</Paragraphs>
  <Slides>40</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Wingdings</vt:lpstr>
      <vt:lpstr>Aptos</vt:lpstr>
      <vt:lpstr>NTR</vt:lpstr>
      <vt:lpstr>Arial</vt:lpstr>
      <vt:lpstr>Calibri</vt:lpstr>
      <vt:lpstr>Office Theme</vt:lpstr>
      <vt:lpstr>Best Practices for Developing 2026 Annual Meeting Submissions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Integrating Breadth and Depth into Submissions  Subcommittee on Accessibility, Fellowship and Engagement (SAFE)</vt:lpstr>
      <vt:lpstr>Integrating Depth and Breadth Into the Program</vt:lpstr>
      <vt:lpstr>PowerPoint Presentation</vt:lpstr>
      <vt:lpstr>Enhancing Breadth and Depth: Topics Presented</vt:lpstr>
      <vt:lpstr>Enhancing Breadth and Depth: Topics Presented</vt:lpstr>
      <vt:lpstr>Enhancing Breadth and Depth: Speaker Panel</vt:lpstr>
      <vt:lpstr>Statement Examples</vt:lpstr>
      <vt:lpstr>Statement Examples</vt:lpstr>
      <vt:lpstr>PowerPoint Presentation</vt:lpstr>
      <vt:lpstr>Major takeaways for General Sessions Committee in 2026 </vt:lpstr>
      <vt:lpstr>AMEDCO review process</vt:lpstr>
      <vt:lpstr>Major items the reviewers are considering when scoring abstracts </vt:lpstr>
      <vt:lpstr>What are the features of a well written abstract proposal?</vt:lpstr>
      <vt:lpstr>What type of abstracts are generally not accepted?</vt:lpstr>
      <vt:lpstr>Examples of Well-Written Abstracts</vt:lpstr>
      <vt:lpstr>Sample Review Process</vt:lpstr>
      <vt:lpstr>Supplemental Questions (second round only!)</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Updated for 2026: Submission Topics and Keywords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ACLP Presenters Deck 2026</dc:title>
  <cp:lastModifiedBy>Kao, Larkin</cp:lastModifiedBy>
  <cp:revision>9</cp:revision>
  <dcterms:created xsi:type="dcterms:W3CDTF">2006-08-16T00:00:00Z</dcterms:created>
  <dcterms:modified xsi:type="dcterms:W3CDTF">2026-02-23T17:30:09Z</dcterms:modified>
  <dc:identifier>DAG_ihud99c</dc:identifier>
</cp:coreProperties>
</file>